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088" autoAdjust="0"/>
    <p:restoredTop sz="94660"/>
  </p:normalViewPr>
  <p:slideViewPr>
    <p:cSldViewPr>
      <p:cViewPr>
        <p:scale>
          <a:sx n="25" d="100"/>
          <a:sy n="25" d="100"/>
        </p:scale>
        <p:origin x="-1482" y="161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E89F2-8E11-4FF6-9E8E-972C4836117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2F3A6-9DA5-4E93-87E5-811CD16F7F2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49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49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E8F4F-05A9-4C57-9214-8F6A6EE9EC8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595B5-97FE-4105-8553-9ECA137790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3507-C8C2-4B7F-A0AC-611AA1A1DCA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D015A-5F13-4D6F-8E75-B54135B3198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6DEF-62C7-47E5-973C-EA8226C8D58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36EEA-B2A7-4914-A8DB-51EBEBA0BB3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CA4AC-4573-40CB-9475-7A8D930D781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3B26-B88C-4F64-8DA6-791ADAC5D0C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A7FC-48CB-4B5C-BEED-3997A775D1C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455" tIns="195228" rIns="390455" bIns="1952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455" tIns="195228" rIns="390455" bIns="1952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0455" tIns="195228" rIns="390455" bIns="195228" numCol="1" anchor="t" anchorCtr="0" compatLnSpc="1">
            <a:prstTxWarp prst="textNoShape">
              <a:avLst/>
            </a:prstTxWarp>
          </a:bodyPr>
          <a:lstStyle>
            <a:lvl1pPr>
              <a:defRPr sz="61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0455" tIns="195228" rIns="390455" bIns="195228" numCol="1" anchor="t" anchorCtr="0" compatLnSpc="1">
            <a:prstTxWarp prst="textNoShape">
              <a:avLst/>
            </a:prstTxWarp>
          </a:bodyPr>
          <a:lstStyle>
            <a:lvl1pPr algn="ctr">
              <a:defRPr sz="61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0455" tIns="195228" rIns="390455" bIns="195228" numCol="1" anchor="t" anchorCtr="0" compatLnSpc="1">
            <a:prstTxWarp prst="textNoShape">
              <a:avLst/>
            </a:prstTxWarp>
          </a:bodyPr>
          <a:lstStyle>
            <a:lvl1pPr algn="r">
              <a:defRPr sz="6100">
                <a:cs typeface="+mn-cs"/>
              </a:defRPr>
            </a:lvl1pPr>
          </a:lstStyle>
          <a:p>
            <a:pPr>
              <a:defRPr/>
            </a:pPr>
            <a:fld id="{58916D92-4085-4E31-9362-A011671DF80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842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0842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</a:defRPr>
      </a:lvl2pPr>
      <a:lvl3pPr algn="ctr" defTabSz="390842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</a:defRPr>
      </a:lvl3pPr>
      <a:lvl4pPr algn="ctr" defTabSz="390842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</a:defRPr>
      </a:lvl4pPr>
      <a:lvl5pPr algn="ctr" defTabSz="390842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</a:defRPr>
      </a:lvl5pPr>
      <a:lvl6pPr marL="457200" algn="ctr" defTabSz="3908425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</a:defRPr>
      </a:lvl6pPr>
      <a:lvl7pPr marL="914400" algn="ctr" defTabSz="3908425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</a:defRPr>
      </a:lvl7pPr>
      <a:lvl8pPr marL="1371600" algn="ctr" defTabSz="3908425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</a:defRPr>
      </a:lvl8pPr>
      <a:lvl9pPr marL="1828800" algn="ctr" defTabSz="3908425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</a:defRPr>
      </a:lvl9pPr>
    </p:titleStyle>
    <p:bodyStyle>
      <a:lvl1pPr marL="1462088" indent="-1462088" algn="l" defTabSz="39084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+mn-ea"/>
          <a:cs typeface="+mn-cs"/>
        </a:defRPr>
      </a:lvl1pPr>
      <a:lvl2pPr marL="3173413" indent="-1222375" algn="l" defTabSz="3908425" rtl="0" eaLnBrk="0" fontAlgn="base" hangingPunct="0">
        <a:spcBef>
          <a:spcPct val="20000"/>
        </a:spcBef>
        <a:spcAft>
          <a:spcPct val="0"/>
        </a:spcAft>
        <a:buChar char="–"/>
        <a:defRPr sz="11800">
          <a:solidFill>
            <a:schemeClr val="tx1"/>
          </a:solidFill>
          <a:latin typeface="+mn-lt"/>
        </a:defRPr>
      </a:lvl2pPr>
      <a:lvl3pPr marL="4883150" indent="-974725" algn="l" defTabSz="3908425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840538" indent="-974725" algn="l" defTabSz="39084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4pPr>
      <a:lvl5pPr marL="8791575" indent="-976313" algn="l" defTabSz="39084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5pPr>
      <a:lvl6pPr marL="9248775" indent="-976313" algn="l" defTabSz="3908425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705975" indent="-976313" algn="l" defTabSz="3908425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10163175" indent="-976313" algn="l" defTabSz="3908425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620375" indent="-976313" algn="l" defTabSz="3908425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hyperlink" Target="https://webmail.pucsp.br/dimp/" TargetMode="External"/><Relationship Id="rId15" Type="http://schemas.openxmlformats.org/officeDocument/2006/relationships/image" Target="../media/image11.jpeg"/><Relationship Id="rId10" Type="http://schemas.openxmlformats.org/officeDocument/2006/relationships/image" Target="../media/image1.e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.bin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Conteúdo 32"/>
          <p:cNvSpPr>
            <a:spLocks noGrp="1"/>
          </p:cNvSpPr>
          <p:nvPr>
            <p:ph idx="1"/>
          </p:nvPr>
        </p:nvSpPr>
        <p:spPr>
          <a:xfrm>
            <a:off x="12669838" y="4608513"/>
            <a:ext cx="20742275" cy="38165087"/>
          </a:xfrm>
        </p:spPr>
        <p:txBody>
          <a:bodyPr/>
          <a:lstStyle/>
          <a:p>
            <a:endParaRPr lang="pt-BR" smtClean="0"/>
          </a:p>
        </p:txBody>
      </p:sp>
      <p:pic>
        <p:nvPicPr>
          <p:cNvPr id="1028" name="Picture 86" descr="imag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92613"/>
            <a:ext cx="32404050" cy="427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85" descr="image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6480175"/>
            <a:ext cx="32404050" cy="72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18"/>
          <p:cNvSpPr txBox="1">
            <a:spLocks noChangeArrowheads="1"/>
          </p:cNvSpPr>
          <p:nvPr/>
        </p:nvSpPr>
        <p:spPr bwMode="auto">
          <a:xfrm>
            <a:off x="0" y="4608513"/>
            <a:ext cx="32404050" cy="682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0" tIns="45662" rIns="91330" bIns="45662">
            <a:spAutoFit/>
          </a:bodyPr>
          <a:lstStyle/>
          <a:p>
            <a:pPr algn="ctr" defTabSz="3908425"/>
            <a:r>
              <a:rPr lang="pt-BR" sz="8000" b="1">
                <a:solidFill>
                  <a:schemeClr val="bg1"/>
                </a:solidFill>
                <a:latin typeface="Georgia" pitchFamily="18" charset="0"/>
              </a:rPr>
              <a:t>Avaliação do PRÓ-SAÚDE II      </a:t>
            </a:r>
            <a:endParaRPr lang="pt-BR" sz="8000" b="1">
              <a:solidFill>
                <a:schemeClr val="folHlink"/>
              </a:solidFill>
              <a:latin typeface="Georgia" pitchFamily="18" charset="0"/>
            </a:endParaRPr>
          </a:p>
          <a:p>
            <a:pPr algn="ctr" defTabSz="3908425"/>
            <a:endParaRPr lang="pt-BR" sz="6000" b="1">
              <a:solidFill>
                <a:schemeClr val="bg1"/>
              </a:solidFill>
              <a:latin typeface="Georgia" pitchFamily="18" charset="0"/>
            </a:endParaRPr>
          </a:p>
          <a:p>
            <a:pPr algn="ctr" defTabSz="3908425"/>
            <a:r>
              <a:rPr lang="pt-BR" sz="7200" b="1">
                <a:solidFill>
                  <a:schemeClr val="bg1"/>
                </a:solidFill>
                <a:latin typeface="Georgia" pitchFamily="18" charset="0"/>
              </a:rPr>
              <a:t>             </a:t>
            </a:r>
            <a:r>
              <a:rPr lang="pt-BR" sz="6600" b="1">
                <a:solidFill>
                  <a:schemeClr val="bg1"/>
                </a:solidFill>
                <a:latin typeface="Georgia" pitchFamily="18" charset="0"/>
              </a:rPr>
              <a:t>PUC-SP &amp; ST – Fó Brasilândia /CN/SMSSP</a:t>
            </a:r>
          </a:p>
          <a:p>
            <a:pPr algn="ctr" defTabSz="3908425"/>
            <a:endParaRPr lang="pt-BR" b="1">
              <a:solidFill>
                <a:schemeClr val="bg1"/>
              </a:solidFill>
            </a:endParaRPr>
          </a:p>
          <a:p>
            <a:pPr algn="ctr" defTabSz="3908425"/>
            <a:r>
              <a:rPr lang="pt-BR" b="1">
                <a:solidFill>
                  <a:schemeClr val="folHlink"/>
                </a:solidFill>
              </a:rPr>
              <a:t>UBS SILMARYA</a:t>
            </a:r>
            <a:endParaRPr lang="en-US" sz="6000" b="1">
              <a:solidFill>
                <a:schemeClr val="folHlink"/>
              </a:solidFill>
              <a:latin typeface="Georgia" pitchFamily="18" charset="0"/>
            </a:endParaRPr>
          </a:p>
          <a:p>
            <a:pPr algn="ctr" defTabSz="3908425"/>
            <a:endParaRPr lang="pt-BR" sz="6000" b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/>
        </p:nvSpPr>
        <p:spPr bwMode="auto">
          <a:xfrm>
            <a:off x="22609175" y="16632238"/>
            <a:ext cx="97948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0" tIns="45662" rIns="91330" bIns="45662">
            <a:spAutoFit/>
          </a:bodyPr>
          <a:lstStyle/>
          <a:p>
            <a:pPr defTabSz="3908425">
              <a:spcBef>
                <a:spcPct val="50000"/>
              </a:spcBef>
            </a:pPr>
            <a:endParaRPr lang="pt-BR"/>
          </a:p>
        </p:txBody>
      </p:sp>
      <p:sp>
        <p:nvSpPr>
          <p:cNvPr id="1032" name="Text Box 25"/>
          <p:cNvSpPr txBox="1">
            <a:spLocks noChangeArrowheads="1"/>
          </p:cNvSpPr>
          <p:nvPr/>
        </p:nvSpPr>
        <p:spPr bwMode="auto">
          <a:xfrm>
            <a:off x="29017913" y="26423938"/>
            <a:ext cx="338613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0" tIns="45662" rIns="91330" bIns="45662">
            <a:spAutoFit/>
          </a:bodyPr>
          <a:lstStyle/>
          <a:p>
            <a:pPr defTabSz="3908425">
              <a:spcBef>
                <a:spcPct val="50000"/>
              </a:spcBef>
            </a:pPr>
            <a:endParaRPr lang="pt-BR"/>
          </a:p>
        </p:txBody>
      </p:sp>
      <p:sp>
        <p:nvSpPr>
          <p:cNvPr id="1033" name="AutoShape 51" descr="Exibir Anexo">
            <a:hlinkClick r:id="rId5" tooltip="Ver nina 017.JPG"/>
          </p:cNvPr>
          <p:cNvSpPr>
            <a:spLocks noChangeAspect="1" noChangeArrowheads="1"/>
          </p:cNvSpPr>
          <p:nvPr/>
        </p:nvSpPr>
        <p:spPr bwMode="auto">
          <a:xfrm>
            <a:off x="16049625" y="21453475"/>
            <a:ext cx="3048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" name="AutoShape 53" descr="Exibir Anexo">
            <a:hlinkClick r:id="rId5" tooltip="Ver nina 017.JPG"/>
          </p:cNvPr>
          <p:cNvSpPr>
            <a:spLocks noChangeAspect="1" noChangeArrowheads="1"/>
          </p:cNvSpPr>
          <p:nvPr/>
        </p:nvSpPr>
        <p:spPr bwMode="auto">
          <a:xfrm>
            <a:off x="16049625" y="21453475"/>
            <a:ext cx="3048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5" name="AutoShape 55" descr="view"/>
          <p:cNvSpPr>
            <a:spLocks noChangeAspect="1" noChangeArrowheads="1"/>
          </p:cNvSpPr>
          <p:nvPr/>
        </p:nvSpPr>
        <p:spPr bwMode="auto">
          <a:xfrm>
            <a:off x="16049625" y="21453475"/>
            <a:ext cx="3048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6" name="AutoShape 57" descr="view"/>
          <p:cNvSpPr>
            <a:spLocks noChangeAspect="1" noChangeArrowheads="1"/>
          </p:cNvSpPr>
          <p:nvPr/>
        </p:nvSpPr>
        <p:spPr bwMode="auto">
          <a:xfrm>
            <a:off x="16049625" y="21453475"/>
            <a:ext cx="3048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7" name="AutoShape 60" descr="view"/>
          <p:cNvSpPr>
            <a:spLocks noChangeAspect="1" noChangeArrowheads="1"/>
          </p:cNvSpPr>
          <p:nvPr/>
        </p:nvSpPr>
        <p:spPr bwMode="auto">
          <a:xfrm>
            <a:off x="157163" y="50800"/>
            <a:ext cx="3048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8" name="AutoShape 62" descr="view"/>
          <p:cNvSpPr>
            <a:spLocks noChangeAspect="1" noChangeArrowheads="1"/>
          </p:cNvSpPr>
          <p:nvPr/>
        </p:nvSpPr>
        <p:spPr bwMode="auto">
          <a:xfrm>
            <a:off x="16049625" y="21453475"/>
            <a:ext cx="3048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9" name="AutoShape 64" descr="Exibir Anexo">
            <a:hlinkClick r:id="rId5" tooltip="Ver nina 013.JPG"/>
          </p:cNvPr>
          <p:cNvSpPr>
            <a:spLocks noChangeAspect="1" noChangeArrowheads="1"/>
          </p:cNvSpPr>
          <p:nvPr/>
        </p:nvSpPr>
        <p:spPr bwMode="auto">
          <a:xfrm>
            <a:off x="16049625" y="21453475"/>
            <a:ext cx="3048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0" name="AutoShape 69" descr="view"/>
          <p:cNvSpPr>
            <a:spLocks noChangeAspect="1" noChangeArrowheads="1"/>
          </p:cNvSpPr>
          <p:nvPr/>
        </p:nvSpPr>
        <p:spPr bwMode="auto">
          <a:xfrm>
            <a:off x="157163" y="50800"/>
            <a:ext cx="3048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1" name="AutoShape 71" descr="view"/>
          <p:cNvSpPr>
            <a:spLocks noChangeAspect="1" noChangeArrowheads="1"/>
          </p:cNvSpPr>
          <p:nvPr/>
        </p:nvSpPr>
        <p:spPr bwMode="auto">
          <a:xfrm>
            <a:off x="16049625" y="21453475"/>
            <a:ext cx="3048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2" name="Espaço Reservado para Texto 20"/>
          <p:cNvSpPr>
            <a:spLocks noGrp="1"/>
          </p:cNvSpPr>
          <p:nvPr>
            <p:ph type="body" sz="half" idx="2"/>
          </p:nvPr>
        </p:nvSpPr>
        <p:spPr>
          <a:xfrm>
            <a:off x="2376488" y="22682200"/>
            <a:ext cx="28155900" cy="14474825"/>
          </a:xfrm>
        </p:spPr>
        <p:txBody>
          <a:bodyPr/>
          <a:lstStyle/>
          <a:p>
            <a:pPr marL="2381250" indent="-2381250"/>
            <a:r>
              <a:rPr lang="pt-BR" sz="4400" smtClean="0">
                <a:solidFill>
                  <a:schemeClr val="bg1"/>
                </a:solidFill>
              </a:rPr>
              <a:t>1. Planejamento em conjunto baseado nas necessidades das equipes e do território</a:t>
            </a:r>
          </a:p>
          <a:p>
            <a:pPr marL="2381250" indent="-2381250">
              <a:buFontTx/>
              <a:buChar char="•"/>
            </a:pPr>
            <a:endParaRPr lang="pt-BR" sz="4400" smtClean="0">
              <a:solidFill>
                <a:schemeClr val="bg1"/>
              </a:solidFill>
            </a:endParaRPr>
          </a:p>
          <a:p>
            <a:pPr marL="2381250" indent="-2381250"/>
            <a:r>
              <a:rPr lang="pt-BR" sz="4400" smtClean="0">
                <a:solidFill>
                  <a:schemeClr val="bg1"/>
                </a:solidFill>
              </a:rPr>
              <a:t>2. Potencialização de projetos já existentes, a partir da instrumentalização das equipes e coordenadores de projetos da UBS: SACI, Renascer, Fabricação, Caminhada, Artesanato</a:t>
            </a:r>
          </a:p>
          <a:p>
            <a:pPr marL="2381250" indent="-2381250"/>
            <a:endParaRPr lang="pt-BR" sz="4400" smtClean="0">
              <a:solidFill>
                <a:schemeClr val="bg1"/>
              </a:solidFill>
            </a:endParaRPr>
          </a:p>
          <a:p>
            <a:pPr marL="2381250" indent="-2381250"/>
            <a:r>
              <a:rPr lang="pt-BR" sz="4400" smtClean="0">
                <a:solidFill>
                  <a:schemeClr val="bg1"/>
                </a:solidFill>
              </a:rPr>
              <a:t>3. Implantação de novas ações no território: ações relacionadas à saúde da mulher e do homem , intervenções que envolvem potencialidades e desejos de crianças e adolescentes, tais como, esporte, oficinas de instrumento musicais, parcerias com as escolas</a:t>
            </a:r>
          </a:p>
          <a:p>
            <a:pPr marL="2381250" indent="-2381250"/>
            <a:endParaRPr lang="pt-BR" sz="4400" smtClean="0">
              <a:solidFill>
                <a:schemeClr val="bg1"/>
              </a:solidFill>
            </a:endParaRPr>
          </a:p>
          <a:p>
            <a:pPr marL="2381250" indent="-2381250"/>
            <a:r>
              <a:rPr lang="pt-BR" sz="4400" smtClean="0">
                <a:solidFill>
                  <a:schemeClr val="bg1"/>
                </a:solidFill>
              </a:rPr>
              <a:t>4. Fortalecimento do trabalho em rede e integração com a comunidade: 1ª e 2ª Feiras de Saúde Sustentável</a:t>
            </a:r>
          </a:p>
          <a:p>
            <a:pPr marL="2381250" indent="-2381250"/>
            <a:endParaRPr lang="pt-BR" sz="4400" smtClean="0">
              <a:solidFill>
                <a:schemeClr val="bg1"/>
              </a:solidFill>
            </a:endParaRPr>
          </a:p>
          <a:p>
            <a:pPr marL="2381250" indent="-2381250"/>
            <a:r>
              <a:rPr lang="pt-BR" sz="4400" smtClean="0">
                <a:solidFill>
                  <a:schemeClr val="bg1"/>
                </a:solidFill>
              </a:rPr>
              <a:t>5. Reconhecimento do território pelos alunos e equipes: mapeamento de bases de apoio comunitárias e incremento do trabalho em rede</a:t>
            </a:r>
          </a:p>
          <a:p>
            <a:pPr marL="2381250" indent="-2381250"/>
            <a:endParaRPr lang="pt-BR" sz="4400" smtClean="0">
              <a:solidFill>
                <a:schemeClr val="bg1"/>
              </a:solidFill>
            </a:endParaRPr>
          </a:p>
          <a:p>
            <a:pPr marL="2381250" indent="-2381250"/>
            <a:r>
              <a:rPr lang="pt-BR" sz="4400" smtClean="0">
                <a:solidFill>
                  <a:schemeClr val="bg1"/>
                </a:solidFill>
              </a:rPr>
              <a:t>6. Promoção de espaços para reflexão do processo de trabalho pelos trabalhadores, colocando-os como agentes de transformação da prática</a:t>
            </a:r>
          </a:p>
          <a:p>
            <a:pPr marL="2381250" indent="-2381250"/>
            <a:endParaRPr lang="pt-BR" sz="4400" smtClean="0">
              <a:solidFill>
                <a:schemeClr val="bg1"/>
              </a:solidFill>
            </a:endParaRPr>
          </a:p>
          <a:p>
            <a:pPr marL="2381250" indent="-2381250"/>
            <a:r>
              <a:rPr lang="pt-BR" sz="4400" smtClean="0">
                <a:solidFill>
                  <a:schemeClr val="bg1"/>
                </a:solidFill>
              </a:rPr>
              <a:t>7. Valorização do trabalho em equipe, reconhecimento do potencial de todos os membros, com enfoque nas ações coletivas e participação em reuniões de equipe e NASF</a:t>
            </a:r>
          </a:p>
          <a:p>
            <a:pPr marL="2381250" indent="-2381250"/>
            <a:endParaRPr lang="pt-BR" sz="4400" smtClean="0">
              <a:solidFill>
                <a:schemeClr val="bg1"/>
              </a:solidFill>
            </a:endParaRPr>
          </a:p>
          <a:p>
            <a:pPr marL="2381250" indent="-2381250"/>
            <a:r>
              <a:rPr lang="pt-BR" sz="4400" smtClean="0">
                <a:solidFill>
                  <a:schemeClr val="bg1"/>
                </a:solidFill>
              </a:rPr>
              <a:t>8. Introdução da cultura de produção científica pelos trabalhadores</a:t>
            </a:r>
          </a:p>
          <a:p>
            <a:pPr marL="2381250" indent="-2381250">
              <a:buFontTx/>
              <a:buChar char="•"/>
            </a:pPr>
            <a:endParaRPr lang="pt-BR" sz="4800" smtClean="0">
              <a:solidFill>
                <a:schemeClr val="bg1"/>
              </a:solidFill>
            </a:endParaRPr>
          </a:p>
          <a:p>
            <a:pPr marL="2381250" indent="-2381250"/>
            <a:endParaRPr lang="pt-BR" sz="4800" smtClean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043" name="Picture 83" descr="logo_puc_6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589163" y="-3530600"/>
            <a:ext cx="4814887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84" descr="images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05725" y="-3186113"/>
            <a:ext cx="856932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8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-2487613"/>
            <a:ext cx="6840538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5"/>
          <p:cNvGraphicFramePr>
            <a:graphicFrameLocks noChangeAspect="1"/>
          </p:cNvGraphicFramePr>
          <p:nvPr/>
        </p:nvGraphicFramePr>
        <p:xfrm>
          <a:off x="17641888" y="-3035300"/>
          <a:ext cx="8858250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9" imgW="1864800" imgH="656640" progId="">
                  <p:embed/>
                </p:oleObj>
              </mc:Choice>
              <mc:Fallback>
                <p:oleObj r:id="rId9" imgW="1864800" imgH="656640" progId="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1888" y="-3035300"/>
                        <a:ext cx="8858250" cy="303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Título 19"/>
          <p:cNvSpPr>
            <a:spLocks/>
          </p:cNvSpPr>
          <p:nvPr/>
        </p:nvSpPr>
        <p:spPr bwMode="auto">
          <a:xfrm>
            <a:off x="10225088" y="13033375"/>
            <a:ext cx="11701462" cy="820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0455" tIns="195228" rIns="390455" bIns="195228" anchor="b"/>
          <a:lstStyle/>
          <a:p>
            <a:pPr algn="ctr" defTabSz="3908425" eaLnBrk="0" hangingPunct="0">
              <a:lnSpc>
                <a:spcPct val="110000"/>
              </a:lnSpc>
            </a:pPr>
            <a:r>
              <a:rPr lang="pt-BR" sz="18900">
                <a:solidFill>
                  <a:schemeClr val="bg1"/>
                </a:solidFill>
              </a:rPr>
              <a:t/>
            </a:r>
            <a:br>
              <a:rPr lang="pt-BR" sz="18900">
                <a:solidFill>
                  <a:schemeClr val="bg1"/>
                </a:solidFill>
              </a:rPr>
            </a:br>
            <a:r>
              <a:rPr lang="pt-BR" sz="18900">
                <a:solidFill>
                  <a:schemeClr val="bg1"/>
                </a:solidFill>
              </a:rPr>
              <a:t> </a:t>
            </a:r>
            <a:r>
              <a:rPr lang="pt-BR" sz="4400" b="1">
                <a:solidFill>
                  <a:schemeClr val="bg1"/>
                </a:solidFill>
              </a:rPr>
              <a:t>“PERMAMENTE DISPOSIÇÃO DO SERVIÇO E DA UNIVERSIDADE EM DAR</a:t>
            </a:r>
            <a:br>
              <a:rPr lang="pt-BR" sz="4400" b="1">
                <a:solidFill>
                  <a:schemeClr val="bg1"/>
                </a:solidFill>
              </a:rPr>
            </a:br>
            <a:r>
              <a:rPr lang="pt-BR" sz="4400" b="1">
                <a:solidFill>
                  <a:schemeClr val="bg1"/>
                </a:solidFill>
              </a:rPr>
              <a:t> CONTINUIDADE AO TRABALHO AVALIANDO MUDANÇAS NECESSÁRIAS E REPACTUANDO A CADA MOMENTO OBJETIVOS E FORMAS DE REALIZAÇÃO E INTERVENÇÕES”</a:t>
            </a:r>
          </a:p>
        </p:txBody>
      </p:sp>
      <p:sp>
        <p:nvSpPr>
          <p:cNvPr id="1047" name="Text Box 32"/>
          <p:cNvSpPr txBox="1">
            <a:spLocks noChangeArrowheads="1"/>
          </p:cNvSpPr>
          <p:nvPr/>
        </p:nvSpPr>
        <p:spPr bwMode="auto">
          <a:xfrm>
            <a:off x="25146000" y="13754100"/>
            <a:ext cx="481012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pic>
        <p:nvPicPr>
          <p:cNvPr id="1048" name="Picture 17" descr="DSC0448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539325" y="12241213"/>
            <a:ext cx="9288463" cy="964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9" name="Picture 13" descr="DSC0003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7700" y="12314238"/>
            <a:ext cx="9217025" cy="950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0" name="Picture 14" descr="100_177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6263" y="39820850"/>
            <a:ext cx="76327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1" name="Picture 15" descr="DSC0434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872788" y="39892288"/>
            <a:ext cx="8858250" cy="71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16" descr="DSC0442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2250400" y="39965313"/>
            <a:ext cx="8640763" cy="705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08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08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 sobrepostas</Template>
  <TotalTime>841</TotalTime>
  <Words>204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Company>APT-SUPORTE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Cecilia</cp:lastModifiedBy>
  <cp:revision>112</cp:revision>
  <dcterms:created xsi:type="dcterms:W3CDTF">2007-09-18T17:24:23Z</dcterms:created>
  <dcterms:modified xsi:type="dcterms:W3CDTF">2013-01-29T23:31:50Z</dcterms:modified>
</cp:coreProperties>
</file>