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5088" autoAdjust="0"/>
    <p:restoredTop sz="94660"/>
  </p:normalViewPr>
  <p:slideViewPr>
    <p:cSldViewPr>
      <p:cViewPr>
        <p:scale>
          <a:sx n="33" d="100"/>
          <a:sy n="33" d="100"/>
        </p:scale>
        <p:origin x="-630" y="4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2313"/>
            <a:ext cx="27543125" cy="9259887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2425"/>
            <a:ext cx="22682200" cy="110426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98A0-94F7-4F64-B6AB-5A04E8D6303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D18BC-F563-433F-98E4-C05A796D152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730375"/>
            <a:ext cx="7289800" cy="368649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730375"/>
            <a:ext cx="21720175" cy="368649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8611-DC58-420A-8B4A-B78BCB9217D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0F9E9-2328-481D-8E8D-CC4190DE1A7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7763788"/>
            <a:ext cx="27544713" cy="85804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8311813"/>
            <a:ext cx="27544713" cy="94519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17FC6-BA4A-4CC9-B044-AC671014680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10080625"/>
            <a:ext cx="14504987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10080625"/>
            <a:ext cx="14504988" cy="2851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D9F3-2098-4DF6-9F80-9F5F161E0CC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9671050"/>
            <a:ext cx="1431607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3701713"/>
            <a:ext cx="1431607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9671050"/>
            <a:ext cx="14322425" cy="40306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3701713"/>
            <a:ext cx="14322425" cy="24893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1F39E-67B7-4825-8C2A-8E58D533F7E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7000A-BB11-4D08-B091-225A3C85195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1E4C-6DB4-4AF6-943D-9664962B5A7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850"/>
            <a:ext cx="10660062" cy="73199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720850"/>
            <a:ext cx="18113375" cy="36874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0813"/>
            <a:ext cx="10660062" cy="295544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D3FD2-0ADC-42EE-8EBE-4622DF55A94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3463"/>
            <a:ext cx="19442112" cy="357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60800"/>
            <a:ext cx="19442112" cy="259222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3750"/>
            <a:ext cx="19442112" cy="5070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91FAA-646F-4C4B-91B8-99F9C449D5E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455" tIns="195228" rIns="390455" bIns="1952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455" tIns="195228" rIns="390455" bIns="195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9344600"/>
            <a:ext cx="755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455" tIns="195228" rIns="390455" bIns="195228" numCol="1" anchor="t" anchorCtr="0" compatLnSpc="1">
            <a:prstTxWarp prst="textNoShape">
              <a:avLst/>
            </a:prstTxWarp>
          </a:bodyPr>
          <a:lstStyle>
            <a:lvl1pPr>
              <a:defRPr sz="61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44600"/>
            <a:ext cx="102616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455" tIns="195228" rIns="390455" bIns="195228" numCol="1" anchor="t" anchorCtr="0" compatLnSpc="1">
            <a:prstTxWarp prst="textNoShape">
              <a:avLst/>
            </a:prstTxWarp>
          </a:bodyPr>
          <a:lstStyle>
            <a:lvl1pPr algn="ctr">
              <a:defRPr sz="61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9344600"/>
            <a:ext cx="7559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90455" tIns="195228" rIns="390455" bIns="195228" numCol="1" anchor="t" anchorCtr="0" compatLnSpc="1">
            <a:prstTxWarp prst="textNoShape">
              <a:avLst/>
            </a:prstTxWarp>
          </a:bodyPr>
          <a:lstStyle>
            <a:lvl1pPr algn="r">
              <a:defRPr sz="6100">
                <a:cs typeface="+mn-cs"/>
              </a:defRPr>
            </a:lvl1pPr>
          </a:lstStyle>
          <a:p>
            <a:pPr>
              <a:defRPr/>
            </a:pPr>
            <a:fld id="{8FAF3F74-4D4D-4DB6-868A-F85F18A435B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3908425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8425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2pPr>
      <a:lvl3pPr algn="ctr" defTabSz="3908425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3pPr>
      <a:lvl4pPr algn="ctr" defTabSz="3908425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4pPr>
      <a:lvl5pPr algn="ctr" defTabSz="3908425" rtl="0" eaLnBrk="0" fontAlgn="base" hangingPunct="0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5pPr>
      <a:lvl6pPr marL="457200" algn="ctr" defTabSz="3908425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6pPr>
      <a:lvl7pPr marL="914400" algn="ctr" defTabSz="3908425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7pPr>
      <a:lvl8pPr marL="1371600" algn="ctr" defTabSz="3908425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8pPr>
      <a:lvl9pPr marL="1828800" algn="ctr" defTabSz="3908425" rtl="0" fontAlgn="base">
        <a:spcBef>
          <a:spcPct val="0"/>
        </a:spcBef>
        <a:spcAft>
          <a:spcPct val="0"/>
        </a:spcAft>
        <a:defRPr sz="18900">
          <a:solidFill>
            <a:schemeClr val="tx2"/>
          </a:solidFill>
          <a:latin typeface="Arial" charset="0"/>
        </a:defRPr>
      </a:lvl9pPr>
    </p:titleStyle>
    <p:bodyStyle>
      <a:lvl1pPr marL="1462088" indent="-1462088" algn="l" defTabSz="3908425" rtl="0" eaLnBrk="0" fontAlgn="base" hangingPunct="0">
        <a:spcBef>
          <a:spcPct val="20000"/>
        </a:spcBef>
        <a:spcAft>
          <a:spcPct val="0"/>
        </a:spcAft>
        <a:buChar char="•"/>
        <a:defRPr sz="13700">
          <a:solidFill>
            <a:schemeClr val="tx1"/>
          </a:solidFill>
          <a:latin typeface="+mn-lt"/>
          <a:ea typeface="+mn-ea"/>
          <a:cs typeface="+mn-cs"/>
        </a:defRPr>
      </a:lvl1pPr>
      <a:lvl2pPr marL="3173413" indent="-1222375" algn="l" defTabSz="3908425" rtl="0" eaLnBrk="0" fontAlgn="base" hangingPunct="0">
        <a:spcBef>
          <a:spcPct val="20000"/>
        </a:spcBef>
        <a:spcAft>
          <a:spcPct val="0"/>
        </a:spcAft>
        <a:buChar char="–"/>
        <a:defRPr sz="11800">
          <a:solidFill>
            <a:schemeClr val="tx1"/>
          </a:solidFill>
          <a:latin typeface="+mn-lt"/>
        </a:defRPr>
      </a:lvl2pPr>
      <a:lvl3pPr marL="4883150" indent="-974725" algn="l" defTabSz="3908425" rtl="0" eaLnBrk="0" fontAlgn="base" hangingPunct="0">
        <a:spcBef>
          <a:spcPct val="20000"/>
        </a:spcBef>
        <a:spcAft>
          <a:spcPct val="0"/>
        </a:spcAft>
        <a:buChar char="•"/>
        <a:defRPr sz="10400">
          <a:solidFill>
            <a:schemeClr val="tx1"/>
          </a:solidFill>
          <a:latin typeface="+mn-lt"/>
        </a:defRPr>
      </a:lvl3pPr>
      <a:lvl4pPr marL="6840538" indent="-974725" algn="l" defTabSz="3908425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91575" indent="-976313" algn="l" defTabSz="3908425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248775" indent="-976313" algn="l" defTabSz="3908425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6pPr>
      <a:lvl7pPr marL="9705975" indent="-976313" algn="l" defTabSz="3908425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7pPr>
      <a:lvl8pPr marL="10163175" indent="-976313" algn="l" defTabSz="3908425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8pPr>
      <a:lvl9pPr marL="10620375" indent="-976313" algn="l" defTabSz="3908425" rtl="0" fontAlgn="base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hyperlink" Target="https://webmail.pucsp.br/dimp/" TargetMode="External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Espaço Reservado para Conteúdo 32"/>
          <p:cNvSpPr>
            <a:spLocks noGrp="1"/>
          </p:cNvSpPr>
          <p:nvPr>
            <p:ph idx="1"/>
          </p:nvPr>
        </p:nvSpPr>
        <p:spPr>
          <a:xfrm>
            <a:off x="12669838" y="4608513"/>
            <a:ext cx="20742275" cy="38165087"/>
          </a:xfrm>
        </p:spPr>
        <p:txBody>
          <a:bodyPr/>
          <a:lstStyle/>
          <a:p>
            <a:endParaRPr lang="pt-BR" smtClean="0"/>
          </a:p>
        </p:txBody>
      </p:sp>
      <p:pic>
        <p:nvPicPr>
          <p:cNvPr id="1028" name="Picture 86" descr="imag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39863"/>
            <a:ext cx="32404050" cy="427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85" descr="imag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480175"/>
            <a:ext cx="32404050" cy="7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0" y="1584325"/>
            <a:ext cx="3240405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2" rIns="91330" bIns="45662">
            <a:spAutoFit/>
          </a:bodyPr>
          <a:lstStyle/>
          <a:p>
            <a:pPr algn="ctr" defTabSz="3908425"/>
            <a:r>
              <a:rPr lang="pt-BR" sz="8000" b="1">
                <a:solidFill>
                  <a:schemeClr val="bg1"/>
                </a:solidFill>
                <a:latin typeface="Georgia" pitchFamily="18" charset="0"/>
              </a:rPr>
              <a:t>Avaliação do PRÓ-SAÚDE II      </a:t>
            </a:r>
            <a:endParaRPr lang="pt-BR" sz="8000" b="1">
              <a:solidFill>
                <a:schemeClr val="folHlink"/>
              </a:solidFill>
              <a:latin typeface="Georgia" pitchFamily="18" charset="0"/>
            </a:endParaRPr>
          </a:p>
          <a:p>
            <a:pPr algn="ctr" defTabSz="3908425"/>
            <a:r>
              <a:rPr lang="pt-BR" sz="6000" b="1">
                <a:solidFill>
                  <a:schemeClr val="folHlink"/>
                </a:solidFill>
                <a:latin typeface="Georgia" pitchFamily="18" charset="0"/>
              </a:rPr>
              <a:t>UBS DR AUGUSTO L. A. GALVÃO</a:t>
            </a:r>
            <a:r>
              <a:rPr lang="pt-BR" sz="6000">
                <a:latin typeface="Georgia" pitchFamily="18" charset="0"/>
              </a:rPr>
              <a:t> </a:t>
            </a:r>
            <a:endParaRPr lang="pt-BR" sz="6000" b="1">
              <a:solidFill>
                <a:schemeClr val="bg1"/>
              </a:solidFill>
              <a:latin typeface="Georgia" pitchFamily="18" charset="0"/>
            </a:endParaRPr>
          </a:p>
          <a:p>
            <a:pPr algn="ctr" defTabSz="3908425"/>
            <a:r>
              <a:rPr lang="pt-BR" sz="7200" b="1">
                <a:solidFill>
                  <a:schemeClr val="bg1"/>
                </a:solidFill>
                <a:latin typeface="Georgia" pitchFamily="18" charset="0"/>
              </a:rPr>
              <a:t>             </a:t>
            </a:r>
            <a:r>
              <a:rPr lang="pt-BR" sz="6600" b="1">
                <a:solidFill>
                  <a:schemeClr val="bg1"/>
                </a:solidFill>
                <a:latin typeface="Georgia" pitchFamily="18" charset="0"/>
              </a:rPr>
              <a:t>PUC-SP &amp; ST – Fó Brasilândia /CN/SMSSP</a:t>
            </a:r>
          </a:p>
          <a:p>
            <a:pPr algn="ctr" defTabSz="3908425"/>
            <a:r>
              <a:rPr lang="en-US" sz="6600" b="1">
                <a:solidFill>
                  <a:schemeClr val="bg1"/>
                </a:solidFill>
                <a:latin typeface="Georgia" pitchFamily="18" charset="0"/>
              </a:rPr>
              <a:t>Gerente:  Valéria  T. Bosco / Enfermeira: Vaini  S. Souza</a:t>
            </a:r>
          </a:p>
          <a:p>
            <a:pPr algn="ctr" defTabSz="3908425"/>
            <a:r>
              <a:rPr lang="en-US" sz="4800" b="1">
                <a:solidFill>
                  <a:schemeClr val="bg1"/>
                </a:solidFill>
                <a:latin typeface="Georgia" pitchFamily="18" charset="0"/>
              </a:rPr>
              <a:t>E-maill :ubs.augustolag@igcom.br</a:t>
            </a:r>
          </a:p>
          <a:p>
            <a:pPr algn="ctr" defTabSz="3908425"/>
            <a:endParaRPr lang="en-US" sz="6000" b="1">
              <a:solidFill>
                <a:schemeClr val="bg1"/>
              </a:solidFill>
              <a:latin typeface="Georgia" pitchFamily="18" charset="0"/>
            </a:endParaRPr>
          </a:p>
          <a:p>
            <a:pPr algn="ctr" defTabSz="3908425"/>
            <a:endParaRPr lang="pt-BR" sz="6000" b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31" name="Text Box 23"/>
          <p:cNvSpPr txBox="1">
            <a:spLocks noChangeArrowheads="1"/>
          </p:cNvSpPr>
          <p:nvPr/>
        </p:nvSpPr>
        <p:spPr bwMode="auto">
          <a:xfrm>
            <a:off x="22609175" y="16632238"/>
            <a:ext cx="97948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2" rIns="91330" bIns="45662">
            <a:spAutoFit/>
          </a:bodyPr>
          <a:lstStyle/>
          <a:p>
            <a:pPr defTabSz="3908425">
              <a:spcBef>
                <a:spcPct val="50000"/>
              </a:spcBef>
            </a:pPr>
            <a:endParaRPr lang="pt-BR"/>
          </a:p>
        </p:txBody>
      </p:sp>
      <p:sp>
        <p:nvSpPr>
          <p:cNvPr id="1032" name="Text Box 25"/>
          <p:cNvSpPr txBox="1">
            <a:spLocks noChangeArrowheads="1"/>
          </p:cNvSpPr>
          <p:nvPr/>
        </p:nvSpPr>
        <p:spPr bwMode="auto">
          <a:xfrm>
            <a:off x="29017913" y="26423938"/>
            <a:ext cx="3386137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2" rIns="91330" bIns="45662">
            <a:spAutoFit/>
          </a:bodyPr>
          <a:lstStyle/>
          <a:p>
            <a:pPr defTabSz="3908425">
              <a:spcBef>
                <a:spcPct val="50000"/>
              </a:spcBef>
            </a:pPr>
            <a:endParaRPr lang="pt-BR"/>
          </a:p>
        </p:txBody>
      </p:sp>
      <p:sp>
        <p:nvSpPr>
          <p:cNvPr id="1033" name="AutoShape 51" descr="Exibir Anexo">
            <a:hlinkClick r:id="rId5" tooltip="Ver nina 017.JPG"/>
          </p:cNvPr>
          <p:cNvSpPr>
            <a:spLocks noChangeAspect="1" noChangeArrowheads="1"/>
          </p:cNvSpPr>
          <p:nvPr/>
        </p:nvSpPr>
        <p:spPr bwMode="auto">
          <a:xfrm>
            <a:off x="16049625" y="21453475"/>
            <a:ext cx="304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4" name="AutoShape 53" descr="Exibir Anexo">
            <a:hlinkClick r:id="rId5" tooltip="Ver nina 017.JPG"/>
          </p:cNvPr>
          <p:cNvSpPr>
            <a:spLocks noChangeAspect="1" noChangeArrowheads="1"/>
          </p:cNvSpPr>
          <p:nvPr/>
        </p:nvSpPr>
        <p:spPr bwMode="auto">
          <a:xfrm>
            <a:off x="16049625" y="21453475"/>
            <a:ext cx="304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5" name="AutoShape 55" descr="view"/>
          <p:cNvSpPr>
            <a:spLocks noChangeAspect="1" noChangeArrowheads="1"/>
          </p:cNvSpPr>
          <p:nvPr/>
        </p:nvSpPr>
        <p:spPr bwMode="auto">
          <a:xfrm>
            <a:off x="16049625" y="21453475"/>
            <a:ext cx="304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6" name="AutoShape 57" descr="view"/>
          <p:cNvSpPr>
            <a:spLocks noChangeAspect="1" noChangeArrowheads="1"/>
          </p:cNvSpPr>
          <p:nvPr/>
        </p:nvSpPr>
        <p:spPr bwMode="auto">
          <a:xfrm>
            <a:off x="16049625" y="21453475"/>
            <a:ext cx="304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7" name="AutoShape 60" descr="view"/>
          <p:cNvSpPr>
            <a:spLocks noChangeAspect="1" noChangeArrowheads="1"/>
          </p:cNvSpPr>
          <p:nvPr/>
        </p:nvSpPr>
        <p:spPr bwMode="auto">
          <a:xfrm>
            <a:off x="157163" y="50800"/>
            <a:ext cx="304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8" name="AutoShape 62" descr="view"/>
          <p:cNvSpPr>
            <a:spLocks noChangeAspect="1" noChangeArrowheads="1"/>
          </p:cNvSpPr>
          <p:nvPr/>
        </p:nvSpPr>
        <p:spPr bwMode="auto">
          <a:xfrm>
            <a:off x="16049625" y="21453475"/>
            <a:ext cx="304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39" name="AutoShape 64" descr="Exibir Anexo">
            <a:hlinkClick r:id="rId5" tooltip="Ver nina 013.JPG"/>
          </p:cNvPr>
          <p:cNvSpPr>
            <a:spLocks noChangeAspect="1" noChangeArrowheads="1"/>
          </p:cNvSpPr>
          <p:nvPr/>
        </p:nvSpPr>
        <p:spPr bwMode="auto">
          <a:xfrm>
            <a:off x="16049625" y="21453475"/>
            <a:ext cx="304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40" name="AutoShape 69" descr="view"/>
          <p:cNvSpPr>
            <a:spLocks noChangeAspect="1" noChangeArrowheads="1"/>
          </p:cNvSpPr>
          <p:nvPr/>
        </p:nvSpPr>
        <p:spPr bwMode="auto">
          <a:xfrm>
            <a:off x="157163" y="50800"/>
            <a:ext cx="304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41" name="AutoShape 71" descr="view"/>
          <p:cNvSpPr>
            <a:spLocks noChangeAspect="1" noChangeArrowheads="1"/>
          </p:cNvSpPr>
          <p:nvPr/>
        </p:nvSpPr>
        <p:spPr bwMode="auto">
          <a:xfrm>
            <a:off x="16049625" y="21453475"/>
            <a:ext cx="304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1620838" y="6697663"/>
            <a:ext cx="11701462" cy="8280400"/>
          </a:xfrm>
        </p:spPr>
        <p:txBody>
          <a:bodyPr/>
          <a:lstStyle/>
          <a:p>
            <a:pPr algn="just"/>
            <a:r>
              <a:rPr lang="pt-BR" sz="4000" b="0" smtClean="0">
                <a:solidFill>
                  <a:schemeClr val="bg1"/>
                </a:solidFill>
              </a:rPr>
              <a:t>INTRODUÇÃO </a:t>
            </a:r>
            <a:r>
              <a:rPr lang="pt-BR" sz="3200" b="0" smtClean="0">
                <a:solidFill>
                  <a:schemeClr val="bg1"/>
                </a:solidFill>
              </a:rPr>
              <a:t/>
            </a:r>
            <a:br>
              <a:rPr lang="pt-BR" sz="3200" b="0" smtClean="0">
                <a:solidFill>
                  <a:schemeClr val="bg1"/>
                </a:solidFill>
              </a:rPr>
            </a:br>
            <a:r>
              <a:rPr lang="pt-BR" sz="3200" b="0" smtClean="0">
                <a:solidFill>
                  <a:schemeClr val="bg1"/>
                </a:solidFill>
                <a:cs typeface="Arial" charset="0"/>
              </a:rPr>
              <a:t> </a:t>
            </a:r>
            <a:br>
              <a:rPr lang="pt-BR" sz="3200" b="0" smtClean="0">
                <a:solidFill>
                  <a:schemeClr val="bg1"/>
                </a:solidFill>
                <a:cs typeface="Arial" charset="0"/>
              </a:rPr>
            </a:br>
            <a:r>
              <a:rPr lang="pt-BR" sz="3200" b="0" smtClean="0">
                <a:solidFill>
                  <a:schemeClr val="bg1"/>
                </a:solidFill>
                <a:cs typeface="Arial" charset="0"/>
              </a:rPr>
              <a:t>       Desde o ano de 2009 recebemos alunos dos cursos de Fonoaudiologia, Psicologia e Serviço Social em uma relação de ganho para todos os sujeitos envolvidos, estagiários, profissionais e usuários, com troca de experiências e saberes</a:t>
            </a:r>
            <a:r>
              <a:rPr lang="en-US" sz="3200" b="0" smtClean="0">
                <a:solidFill>
                  <a:schemeClr val="bg1"/>
                </a:solidFill>
                <a:cs typeface="Arial" charset="0"/>
              </a:rPr>
              <a:t/>
            </a:r>
            <a:br>
              <a:rPr lang="en-US" sz="3200" b="0" smtClean="0">
                <a:solidFill>
                  <a:schemeClr val="bg1"/>
                </a:solidFill>
                <a:cs typeface="Arial" charset="0"/>
              </a:rPr>
            </a:br>
            <a:r>
              <a:rPr lang="pt-BR" sz="3200" b="0" smtClean="0">
                <a:solidFill>
                  <a:schemeClr val="bg1"/>
                </a:solidFill>
                <a:cs typeface="Arial" charset="0"/>
              </a:rPr>
              <a:t>Desenvolvemos a Estratégia de Saúde da Família desde abril  de 1998.</a:t>
            </a:r>
            <a:br>
              <a:rPr lang="pt-BR" sz="3200" b="0" smtClean="0">
                <a:solidFill>
                  <a:schemeClr val="bg1"/>
                </a:solidFill>
                <a:cs typeface="Arial" charset="0"/>
              </a:rPr>
            </a:br>
            <a:r>
              <a:rPr lang="pt-BR" sz="3200" b="0" smtClean="0">
                <a:solidFill>
                  <a:schemeClr val="bg1"/>
                </a:solidFill>
                <a:cs typeface="Arial" charset="0"/>
              </a:rPr>
              <a:t>Atualmente, possuímos 07 equipes de saúde da família, 01 equipe NASF e 02 equipes de saúde bucal modalidade II e 01 equipe de saúde bucal modalidade I que garantem assistência à saúde a um território com 6885 famílias e a uma população de 23.874 pessoas.</a:t>
            </a:r>
            <a:r>
              <a:rPr lang="pt-BR" b="0" smtClean="0">
                <a:solidFill>
                  <a:schemeClr val="bg1"/>
                </a:solidFill>
              </a:rPr>
              <a:t/>
            </a:r>
            <a:br>
              <a:rPr lang="pt-BR" b="0" smtClean="0">
                <a:solidFill>
                  <a:schemeClr val="bg1"/>
                </a:solidFill>
              </a:rPr>
            </a:br>
            <a:r>
              <a:rPr lang="pt-BR" smtClean="0">
                <a:solidFill>
                  <a:schemeClr val="bg1"/>
                </a:solidFill>
              </a:rPr>
              <a:t/>
            </a:r>
            <a:br>
              <a:rPr lang="pt-BR" smtClean="0">
                <a:solidFill>
                  <a:schemeClr val="bg1"/>
                </a:solidFill>
              </a:rPr>
            </a:br>
            <a:endParaRPr lang="pt-BR" smtClean="0">
              <a:solidFill>
                <a:schemeClr val="bg1"/>
              </a:solidFill>
            </a:endParaRPr>
          </a:p>
        </p:txBody>
      </p:sp>
      <p:sp>
        <p:nvSpPr>
          <p:cNvPr id="1043" name="Espaço Reservado para Texto 20"/>
          <p:cNvSpPr>
            <a:spLocks noGrp="1"/>
          </p:cNvSpPr>
          <p:nvPr>
            <p:ph type="body" sz="half" idx="2"/>
          </p:nvPr>
        </p:nvSpPr>
        <p:spPr>
          <a:xfrm>
            <a:off x="1620838" y="14401800"/>
            <a:ext cx="11844337" cy="29738638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cs typeface="Arial" charset="0"/>
              </a:rPr>
              <a:t>EXPERIÊNCIAS</a:t>
            </a:r>
            <a:r>
              <a:rPr lang="pt-BR" sz="4000" b="1" smtClean="0">
                <a:solidFill>
                  <a:schemeClr val="bg1"/>
                </a:solidFill>
                <a:cs typeface="Arial" charset="0"/>
              </a:rPr>
              <a:t> </a:t>
            </a:r>
          </a:p>
          <a:p>
            <a:pPr algn="just"/>
            <a:r>
              <a:rPr lang="pt-BR" sz="3200" b="1" smtClean="0">
                <a:solidFill>
                  <a:schemeClr val="bg1"/>
                </a:solidFill>
                <a:cs typeface="Arial" charset="0"/>
              </a:rPr>
              <a:t>Curso de Fonoaudiologia</a:t>
            </a:r>
            <a:endParaRPr lang="pt-BR" sz="3200" smtClean="0">
              <a:solidFill>
                <a:schemeClr val="bg1"/>
              </a:solidFill>
              <a:cs typeface="Arial" charset="0"/>
            </a:endParaRP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Curso de libras, oficinas de linguagem, oficinas de letramento, oficina da maturidade, coral e atendimentos compartilhados em parcerias com as equipes de saúde da família e NASF.</a:t>
            </a:r>
          </a:p>
          <a:p>
            <a:pPr algn="just"/>
            <a:r>
              <a:rPr lang="pt-BR" sz="3200" b="1" smtClean="0">
                <a:solidFill>
                  <a:schemeClr val="bg1"/>
                </a:solidFill>
                <a:cs typeface="Arial" charset="0"/>
              </a:rPr>
              <a:t>Curso de Serviço Social</a:t>
            </a:r>
            <a:endParaRPr lang="pt-BR" sz="3200" smtClean="0">
              <a:solidFill>
                <a:schemeClr val="bg1"/>
              </a:solidFill>
              <a:cs typeface="Arial" charset="0"/>
            </a:endParaRP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Produção do Relatório-Inventário dos principais recursos e serviços de interesse público do território da UBS</a:t>
            </a:r>
          </a:p>
          <a:p>
            <a:pPr algn="just"/>
            <a:r>
              <a:rPr lang="pt-BR" sz="3200" b="1" smtClean="0">
                <a:solidFill>
                  <a:schemeClr val="bg1"/>
                </a:solidFill>
                <a:cs typeface="Arial" charset="0"/>
              </a:rPr>
              <a:t>Curso de Psicologia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Saúde do trabalhador: grupos de trabalhadores pertencentes as diversas categorias: agentes comunitários de saúde, enfermeiros, auxiliares de enfermagem, equipe de saúde bucal e auxiliar técnico administrativo.</a:t>
            </a:r>
            <a:endParaRPr lang="pt-BR" sz="3200" u="sng" smtClean="0">
              <a:solidFill>
                <a:schemeClr val="bg1"/>
              </a:solidFill>
              <a:cs typeface="Arial" charset="0"/>
            </a:endParaRP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Grupos de adolescentes, atendimento ao grupo de pais de crianças  das oficinas lúdicas, atendimentos compartilhados em parceria ESF e NASF, acompanharam atividades dos ACS e NASF.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Aplicação questionário sobre “matriciamento”.</a:t>
            </a:r>
          </a:p>
          <a:p>
            <a:pPr algn="just"/>
            <a:r>
              <a:rPr lang="pt-BR" sz="3200" b="1" smtClean="0">
                <a:solidFill>
                  <a:schemeClr val="bg1"/>
                </a:solidFill>
                <a:cs typeface="Arial" charset="0"/>
              </a:rPr>
              <a:t>Atividade da UBS 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Oficina de sensibilização Pró – Saúde. </a:t>
            </a:r>
          </a:p>
          <a:p>
            <a:r>
              <a:rPr lang="pt-BR" sz="3200" b="1" smtClean="0">
                <a:solidFill>
                  <a:schemeClr val="bg1"/>
                </a:solidFill>
                <a:cs typeface="Arial" charset="0"/>
              </a:rPr>
              <a:t> </a:t>
            </a:r>
            <a:r>
              <a:rPr lang="pt-BR" sz="4000" smtClean="0">
                <a:solidFill>
                  <a:schemeClr val="bg1"/>
                </a:solidFill>
                <a:cs typeface="Arial" charset="0"/>
              </a:rPr>
              <a:t>AVANÇOS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Conquista de espaços para cuidado dos trabalhadores tendo o Pró-Saúde como mediador;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Renovação do olhar, um  olhar sem contágio do problema;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Integração dos cursos (Fonoaudiologia  e Psicologia)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A percepção do ACS em seu papel na formação dos  alunos;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Estímulo à produção científica para os  profissionais ;</a:t>
            </a:r>
          </a:p>
          <a:p>
            <a:r>
              <a:rPr lang="pt-BR" sz="4000" smtClean="0">
                <a:solidFill>
                  <a:schemeClr val="bg1"/>
                </a:solidFill>
                <a:cs typeface="Arial" charset="0"/>
              </a:rPr>
              <a:t>DESAFIOS </a:t>
            </a:r>
            <a:r>
              <a:rPr lang="pt-BR" sz="3200" b="1" smtClean="0">
                <a:solidFill>
                  <a:schemeClr val="bg1"/>
                </a:solidFill>
                <a:cs typeface="Arial" charset="0"/>
              </a:rPr>
              <a:t>	</a:t>
            </a:r>
            <a:endParaRPr lang="pt-BR" sz="3200" smtClean="0">
              <a:solidFill>
                <a:schemeClr val="bg1"/>
              </a:solidFill>
              <a:cs typeface="Arial" charset="0"/>
            </a:endParaRP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Interface com a PNH / Co gestão;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Construção de um novo saber, com a formação do aluno, educação continuada para profissionais, alunos e valorização do conhecimento popular;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Mapeamento geopolítico do território;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Estímulo ao VOCARE ou, no mínimo, uma formação que os habilitem ao trabalho e a vida;	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Pactuação de eixos de ação no território: por ex: saúde-educação;</a:t>
            </a:r>
          </a:p>
          <a:p>
            <a:r>
              <a:rPr lang="pt-BR" sz="3200" smtClean="0">
                <a:solidFill>
                  <a:schemeClr val="bg1"/>
                </a:solidFill>
                <a:cs typeface="Arial" charset="0"/>
              </a:rPr>
              <a:t> </a:t>
            </a:r>
            <a:r>
              <a:rPr lang="pt-BR" sz="4000" smtClean="0">
                <a:solidFill>
                  <a:schemeClr val="bg1"/>
                </a:solidFill>
                <a:cs typeface="Arial" charset="0"/>
              </a:rPr>
              <a:t>PERPECTIVAS </a:t>
            </a:r>
          </a:p>
          <a:p>
            <a:r>
              <a:rPr lang="pt-BR" sz="3200" b="1" smtClean="0">
                <a:solidFill>
                  <a:schemeClr val="bg1"/>
                </a:solidFill>
                <a:cs typeface="Arial" charset="0"/>
              </a:rPr>
              <a:t>Oficinas de integração entre profissionais e alunos: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Maior viabilidade dos projetos;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Produção de conhecimento;</a:t>
            </a:r>
          </a:p>
          <a:p>
            <a:pPr algn="just"/>
            <a:r>
              <a:rPr lang="pt-BR" sz="3200" smtClean="0">
                <a:solidFill>
                  <a:schemeClr val="bg1"/>
                </a:solidFill>
                <a:cs typeface="Arial" charset="0"/>
              </a:rPr>
              <a:t>Construção de rito de entrada do aluno no território e rito de saída.</a:t>
            </a:r>
            <a:endParaRPr lang="en-US" sz="3200" smtClean="0">
              <a:solidFill>
                <a:schemeClr val="bg1"/>
              </a:solidFill>
              <a:cs typeface="Arial" charset="0"/>
            </a:endParaRPr>
          </a:p>
          <a:p>
            <a:r>
              <a:rPr lang="en-US" sz="3200" smtClean="0">
                <a:solidFill>
                  <a:schemeClr val="bg1"/>
                </a:solidFill>
                <a:cs typeface="Arial" charset="0"/>
              </a:rPr>
              <a:t>BIBLIOGRAFIA </a:t>
            </a:r>
          </a:p>
          <a:p>
            <a:r>
              <a:rPr lang="pt-BR" sz="2800" smtClean="0">
                <a:solidFill>
                  <a:schemeClr val="bg1"/>
                </a:solidFill>
                <a:cs typeface="Arial" charset="0"/>
              </a:rPr>
              <a:t>Brasil. Ministério da Saúde. AGOSTO 2011</a:t>
            </a:r>
          </a:p>
          <a:p>
            <a:r>
              <a:rPr lang="pt-BR" sz="2800" smtClean="0">
                <a:solidFill>
                  <a:schemeClr val="bg1"/>
                </a:solidFill>
                <a:cs typeface="Arial" charset="0"/>
              </a:rPr>
              <a:t>Pró-saúde : programa nacional de reorientação da formação profissional em saúde </a:t>
            </a:r>
          </a:p>
          <a:p>
            <a:r>
              <a:rPr lang="pt-BR" sz="2800" smtClean="0">
                <a:solidFill>
                  <a:schemeClr val="bg1"/>
                </a:solidFill>
                <a:cs typeface="Arial" charset="0"/>
              </a:rPr>
              <a:t>Ministério da Saúde, Ministério da Educação. – Brasília : Ministério da Saúde, 2005, 77 p. – (Série C. Projetos, Programas e Relatórios)</a:t>
            </a:r>
          </a:p>
          <a:p>
            <a:r>
              <a:rPr lang="en-US" sz="2800" smtClean="0">
                <a:solidFill>
                  <a:schemeClr val="bg1"/>
                </a:solidFill>
                <a:cs typeface="Arial" charset="0"/>
              </a:rPr>
              <a:t>SIAB (Sistema de Informação da Atenção Básica)</a:t>
            </a:r>
            <a:endParaRPr lang="pt-BR" sz="2800" smtClean="0">
              <a:solidFill>
                <a:schemeClr val="bg1"/>
              </a:solidFill>
              <a:cs typeface="Arial" charset="0"/>
            </a:endParaRPr>
          </a:p>
          <a:p>
            <a:pPr algn="just"/>
            <a:endParaRPr lang="pt-BR" sz="3200" smtClean="0">
              <a:solidFill>
                <a:schemeClr val="bg1"/>
              </a:solidFill>
              <a:cs typeface="Arial" charset="0"/>
            </a:endParaRPr>
          </a:p>
          <a:p>
            <a:pPr algn="just"/>
            <a:r>
              <a:rPr lang="pt-BR" sz="3200" b="1" smtClean="0">
                <a:solidFill>
                  <a:schemeClr val="bg1"/>
                </a:solidFill>
                <a:cs typeface="Arial" charset="0"/>
              </a:rPr>
              <a:t> </a:t>
            </a:r>
            <a:endParaRPr lang="pt-BR" sz="3200" smtClean="0">
              <a:solidFill>
                <a:schemeClr val="bg1"/>
              </a:solidFill>
              <a:cs typeface="Arial" charset="0"/>
            </a:endParaRPr>
          </a:p>
          <a:p>
            <a:pPr algn="just"/>
            <a:r>
              <a:rPr lang="pt-BR" sz="3200" b="1" smtClean="0">
                <a:solidFill>
                  <a:schemeClr val="bg1"/>
                </a:solidFill>
                <a:cs typeface="Arial" charset="0"/>
              </a:rPr>
              <a:t> </a:t>
            </a:r>
            <a:endParaRPr lang="pt-BR" sz="3200" smtClean="0">
              <a:solidFill>
                <a:schemeClr val="bg1"/>
              </a:solidFill>
              <a:cs typeface="Arial" charset="0"/>
            </a:endParaRPr>
          </a:p>
          <a:p>
            <a:pPr algn="just"/>
            <a:r>
              <a:rPr lang="pt-BR" sz="3200" b="1" smtClean="0">
                <a:solidFill>
                  <a:schemeClr val="bg1"/>
                </a:solidFill>
                <a:cs typeface="Arial" charset="0"/>
              </a:rPr>
              <a:t> </a:t>
            </a:r>
            <a:endParaRPr lang="pt-BR" sz="3200" smtClean="0">
              <a:solidFill>
                <a:schemeClr val="bg1"/>
              </a:solidFill>
              <a:cs typeface="Arial" charset="0"/>
            </a:endParaRPr>
          </a:p>
          <a:p>
            <a:pPr algn="just"/>
            <a:r>
              <a:rPr lang="pt-BR" sz="3200" b="1" smtClean="0">
                <a:solidFill>
                  <a:schemeClr val="bg1"/>
                </a:solidFill>
                <a:cs typeface="Arial" charset="0"/>
              </a:rPr>
              <a:t> </a:t>
            </a:r>
            <a:endParaRPr lang="pt-BR" sz="3200" smtClean="0">
              <a:solidFill>
                <a:schemeClr val="bg1"/>
              </a:solidFill>
              <a:cs typeface="Arial" charset="0"/>
            </a:endParaRPr>
          </a:p>
          <a:p>
            <a:endParaRPr lang="pt-BR" sz="3200" smtClean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1044" name="Picture 83" descr="logo_puc_6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589163" y="-3530600"/>
            <a:ext cx="4814887" cy="706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84" descr="images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05725" y="-3186113"/>
            <a:ext cx="8569325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Picture 8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487613"/>
            <a:ext cx="6840538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7" name="Imagem 21" descr="mapa ubs alagalva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54325" y="9290050"/>
            <a:ext cx="14760575" cy="9648825"/>
          </a:xfrm>
          <a:prstGeom prst="rect">
            <a:avLst/>
          </a:prstGeom>
          <a:solidFill>
            <a:srgbClr val="FFFFFF">
              <a:alpha val="3137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48" name="Espaço Reservado para Conteúdo 8" descr="DSC00695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57338" y="35140900"/>
            <a:ext cx="9001125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Espaço Reservado para Conteúdo 8" descr="DSC01175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195088" y="28082875"/>
            <a:ext cx="72009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Espaço Reservado para Conteúdo 3" descr="DSC01183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339550" y="33628013"/>
            <a:ext cx="71278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Espaço Reservado para Conteúdo 15" descr="DSC01225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4195088" y="20666075"/>
            <a:ext cx="6985000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Imagem 27" descr="ubsgalvao 007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114463" y="20594638"/>
            <a:ext cx="8999537" cy="129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75"/>
          <p:cNvGraphicFramePr>
            <a:graphicFrameLocks noChangeAspect="1"/>
          </p:cNvGraphicFramePr>
          <p:nvPr/>
        </p:nvGraphicFramePr>
        <p:xfrm>
          <a:off x="17641888" y="-3035300"/>
          <a:ext cx="885825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15" imgW="1864800" imgH="656640" progId="">
                  <p:embed/>
                </p:oleObj>
              </mc:Choice>
              <mc:Fallback>
                <p:oleObj r:id="rId15" imgW="1864800" imgH="656640" progId="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1888" y="-3035300"/>
                        <a:ext cx="8858250" cy="303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08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9084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Camadas sobrepostas</Template>
  <TotalTime>816</TotalTime>
  <Words>174</Words>
  <Application>Microsoft Office PowerPoint</Application>
  <PresentationFormat>Personalizar</PresentationFormat>
  <Paragraphs>44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Design padrão</vt:lpstr>
      <vt:lpstr>INTRODUÇÃO           Desde o ano de 2009 recebemos alunos dos cursos de Fonoaudiologia, Psicologia e Serviço Social em uma relação de ganho para todos os sujeitos envolvidos, estagiários, profissionais e usuários, com troca de experiências e saberes Desenvolvemos a Estratégia de Saúde da Família desde abril  de 1998. Atualmente, possuímos 07 equipes de saúde da família, 01 equipe NASF e 02 equipes de saúde bucal modalidade II e 01 equipe de saúde bucal modalidade I que garantem assistência à saúde a um território com 6885 famílias e a uma população de 23.874 pessoas.  </vt:lpstr>
    </vt:vector>
  </TitlesOfParts>
  <Company>APT-SUPORTE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Cecilia</cp:lastModifiedBy>
  <cp:revision>110</cp:revision>
  <dcterms:created xsi:type="dcterms:W3CDTF">2007-09-18T17:24:23Z</dcterms:created>
  <dcterms:modified xsi:type="dcterms:W3CDTF">2013-01-29T23:33:54Z</dcterms:modified>
</cp:coreProperties>
</file>