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12192000" cy="6858000"/>
  <p:notesSz cx="6858000" cy="9144000"/>
  <p:embeddedFontLst>
    <p:embeddedFont>
      <p:font typeface="Play" panose="020B0604020202020204" charset="0"/>
      <p:regular r:id="rId24"/>
      <p:bold r:id="rId25"/>
    </p:embeddedFont>
    <p:embeddedFont>
      <p:font typeface="Quattrocento Sans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3" roundtripDataSignature="AMtx7mhkDlHw6vT3dtf5areE+vZP83Gl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5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o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e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Obje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c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Dupl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ienciaaberta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15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0">
                <a:srgbClr val="0A3041">
                  <a:alpha val="60784"/>
                </a:srgbClr>
              </a:gs>
              <a:gs pos="21000">
                <a:srgbClr val="0A3041">
                  <a:alpha val="60784"/>
                </a:srgbClr>
              </a:gs>
              <a:gs pos="100000">
                <a:srgbClr val="156082">
                  <a:alpha val="0"/>
                </a:srgbClr>
              </a:gs>
            </a:gsLst>
            <a:lin ang="21593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rgbClr val="0F4861">
                  <a:alpha val="0"/>
                </a:srgbClr>
              </a:gs>
              <a:gs pos="99000">
                <a:srgbClr val="000000">
                  <a:alpha val="40784"/>
                </a:srgbClr>
              </a:gs>
              <a:gs pos="100000">
                <a:srgbClr val="000000">
                  <a:alpha val="40784"/>
                </a:srgbClr>
              </a:gs>
            </a:gsLst>
            <a:lin ang="16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 rot="-6325827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rgbClr val="156082">
                  <a:alpha val="23921"/>
                </a:srgbClr>
              </a:gs>
              <a:gs pos="79000">
                <a:srgbClr val="43AFE2">
                  <a:alpha val="0"/>
                </a:srgbClr>
              </a:gs>
              <a:gs pos="100000">
                <a:srgbClr val="43AFE2">
                  <a:alpha val="0"/>
                </a:srgbClr>
              </a:gs>
            </a:gsLst>
            <a:lin ang="14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"/>
              <a:buNone/>
            </a:pPr>
            <a:r>
              <a:rPr lang="pt-BR" sz="4800">
                <a:solidFill>
                  <a:srgbClr val="FFFFFF"/>
                </a:solidFill>
              </a:rPr>
              <a:t> Projeto Programas Engajados (PPE)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rgbClr val="0F4861">
                  <a:alpha val="49803"/>
                </a:srgbClr>
              </a:gs>
              <a:gs pos="99000">
                <a:srgbClr val="000000">
                  <a:alpha val="33725"/>
                </a:srgbClr>
              </a:gs>
              <a:gs pos="100000">
                <a:srgbClr val="000000">
                  <a:alpha val="33725"/>
                </a:srgbClr>
              </a:gs>
            </a:gsLst>
            <a:lin ang="17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92" name="Google Shape;92;p1"/>
          <p:cNvSpPr/>
          <p:nvPr/>
        </p:nvSpPr>
        <p:spPr>
          <a:xfrm rot="-54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rgbClr val="0F4861">
                  <a:alpha val="49803"/>
                </a:srgbClr>
              </a:gs>
              <a:gs pos="99000">
                <a:srgbClr val="000000">
                  <a:alpha val="0"/>
                </a:srgbClr>
              </a:gs>
              <a:gs pos="100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0"/>
          <p:cNvSpPr/>
          <p:nvPr/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rgbClr val="0A3041"/>
              </a:gs>
              <a:gs pos="100000">
                <a:srgbClr val="000000"/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0"/>
          <p:cNvSpPr/>
          <p:nvPr/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0">
                <a:srgbClr val="0F4861">
                  <a:alpha val="58823"/>
                </a:srgbClr>
              </a:gs>
              <a:gs pos="1000">
                <a:srgbClr val="0F4861">
                  <a:alpha val="58823"/>
                </a:srgb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0"/>
          <p:cNvSpPr/>
          <p:nvPr/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0">
                <a:srgbClr val="0A3041">
                  <a:alpha val="0"/>
                </a:srgbClr>
              </a:gs>
              <a:gs pos="13000">
                <a:srgbClr val="0A3041">
                  <a:alpha val="0"/>
                </a:srgbClr>
              </a:gs>
              <a:gs pos="99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0"/>
          <p:cNvSpPr/>
          <p:nvPr/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0">
                <a:srgbClr val="0A3041">
                  <a:alpha val="0"/>
                </a:srgbClr>
              </a:gs>
              <a:gs pos="13000">
                <a:srgbClr val="0A3041">
                  <a:alpha val="0"/>
                </a:srgbClr>
              </a:gs>
              <a:gs pos="99000">
                <a:srgbClr val="0F4861">
                  <a:alpha val="49803"/>
                </a:srgbClr>
              </a:gs>
              <a:gs pos="100000">
                <a:srgbClr val="0F4861">
                  <a:alpha val="49803"/>
                </a:srgbClr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0"/>
          <p:cNvSpPr/>
          <p:nvPr/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0">
                <a:srgbClr val="000000">
                  <a:alpha val="34901"/>
                </a:srgbClr>
              </a:gs>
              <a:gs pos="13000">
                <a:srgbClr val="000000">
                  <a:alpha val="34901"/>
                </a:srgbClr>
              </a:gs>
              <a:gs pos="99000">
                <a:srgbClr val="0F4861">
                  <a:alpha val="0"/>
                </a:srgbClr>
              </a:gs>
              <a:gs pos="100000">
                <a:srgbClr val="0F4861">
                  <a:alpha val="0"/>
                </a:srgbClr>
              </a:gs>
            </a:gsLst>
            <a:lin ang="4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0"/>
          <p:cNvSpPr/>
          <p:nvPr/>
        </p:nvSpPr>
        <p:spPr>
          <a:xfrm>
            <a:off x="987713" y="4049"/>
            <a:ext cx="10216576" cy="4729040"/>
          </a:xfrm>
          <a:custGeom>
            <a:avLst/>
            <a:gdLst/>
            <a:ahLst/>
            <a:cxnLst/>
            <a:rect l="l" t="t" r="r" b="b"/>
            <a:pathLst>
              <a:path w="10216576" h="4729040" extrusionOk="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0">
                <a:srgbClr val="0A3041">
                  <a:alpha val="3921"/>
                </a:srgbClr>
              </a:gs>
              <a:gs pos="7000">
                <a:srgbClr val="0A3041">
                  <a:alpha val="3921"/>
                </a:srgbClr>
              </a:gs>
              <a:gs pos="99000">
                <a:srgbClr val="156082">
                  <a:alpha val="23921"/>
                </a:srgbClr>
              </a:gs>
              <a:gs pos="100000">
                <a:srgbClr val="156082">
                  <a:alpha val="23921"/>
                </a:srgbClr>
              </a:gs>
            </a:gsLst>
            <a:lin ang="10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0"/>
          <p:cNvSpPr txBox="1"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"/>
              <a:buNone/>
            </a:pPr>
            <a:r>
              <a:rPr lang="pt-BR" sz="4800">
                <a:solidFill>
                  <a:srgbClr val="FFFFFF"/>
                </a:solidFill>
              </a:rPr>
              <a:t>Participação e/ou Fortalecimento em redes de Pesquisa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1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1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1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1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1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Quattrocento Sans"/>
              <a:buNone/>
            </a:pPr>
            <a:r>
              <a:rPr lang="pt-BR" sz="3400" b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Parcerias Nacionais e Internacionais</a:t>
            </a:r>
            <a:br>
              <a:rPr lang="pt-BR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3400">
              <a:solidFill>
                <a:srgbClr val="FFFFFF"/>
              </a:solidFill>
            </a:endParaRPr>
          </a:p>
        </p:txBody>
      </p:sp>
      <p:sp>
        <p:nvSpPr>
          <p:cNvPr id="223" name="Google Shape;223;p11"/>
          <p:cNvSpPr txBox="1">
            <a:spLocks noGrp="1"/>
          </p:cNvSpPr>
          <p:nvPr>
            <p:ph type="body" idx="1"/>
          </p:nvPr>
        </p:nvSpPr>
        <p:spPr>
          <a:xfrm>
            <a:off x="914400" y="1967695"/>
            <a:ext cx="10642060" cy="4802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2400"/>
              <a:t>Parceiros nacionais e internacionais interessados em pesquisas com inovações e impacto social.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2400"/>
              <a:t>Extenso histórico de parcerias sólidas com instituições estaduais, federais, privadas e comunitárias.</a:t>
            </a:r>
            <a:endParaRPr sz="2400"/>
          </a:p>
          <a:p>
            <a:pPr marL="228600" lvl="0" indent="-228600" algn="l" rtl="0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2400"/>
              <a:t>Redes de investigação abertas à cooperação internacional, com parcerias em desenvolvimento com universidades europeias, sul-americanas, africanas e norte-americanas.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2400"/>
              <a:t>Participação no Consórcio de Universidades Católicas (CCU), liderado pela Universidade de Notre Dame.</a:t>
            </a:r>
            <a:endParaRPr sz="2400"/>
          </a:p>
          <a:p>
            <a:pPr marL="228600" lvl="0" indent="-228600" algn="l" rtl="0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2400"/>
              <a:t>Participação no evento Forests and Livelihoods: Assessment, Research, and Engagement (FLARE) evidencia interesse em parcerias efetivas para atividades junto a comunidades.</a:t>
            </a:r>
            <a:endParaRPr sz="2400"/>
          </a:p>
          <a:p>
            <a:pPr marL="228600" lvl="0" indent="-15227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3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2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2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2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2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2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Quattrocento Sans"/>
              <a:buNone/>
            </a:pPr>
            <a:r>
              <a:rPr lang="pt-BR" sz="3400" b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Consórcio e Ciclos Temáticos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234" name="Google Shape;234;p12"/>
          <p:cNvSpPr txBox="1">
            <a:spLocks noGrp="1"/>
          </p:cNvSpPr>
          <p:nvPr>
            <p:ph type="body" idx="1"/>
          </p:nvPr>
        </p:nvSpPr>
        <p:spPr>
          <a:xfrm>
            <a:off x="1287262" y="2281561"/>
            <a:ext cx="10317835" cy="3983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045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Ciclo (2022-23) focado em "Justiça Ambiental e a Pesquisa por um Futuro Sustentável“,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45045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Parcerias consolidadas incluem professores de diversas IES,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45045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Internacionalização virtual e in loco,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45045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Estágios de pesquisa sêniores,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45045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Participação em eventos internacionais,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45045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Co-orientação de estudantes de graduação,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45045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aulas conjuntas,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45045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entre outras iniciativas.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28600" lvl="0" indent="-111125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3"/>
          <p:cNvSpPr/>
          <p:nvPr/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rgbClr val="0A3041"/>
              </a:gs>
              <a:gs pos="100000">
                <a:srgbClr val="000000"/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3"/>
          <p:cNvSpPr/>
          <p:nvPr/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0">
                <a:srgbClr val="0F4861">
                  <a:alpha val="58823"/>
                </a:srgbClr>
              </a:gs>
              <a:gs pos="1000">
                <a:srgbClr val="0F4861">
                  <a:alpha val="58823"/>
                </a:srgb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3"/>
          <p:cNvSpPr/>
          <p:nvPr/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0">
                <a:srgbClr val="0A3041">
                  <a:alpha val="0"/>
                </a:srgbClr>
              </a:gs>
              <a:gs pos="13000">
                <a:srgbClr val="0A3041">
                  <a:alpha val="0"/>
                </a:srgbClr>
              </a:gs>
              <a:gs pos="99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3"/>
          <p:cNvSpPr/>
          <p:nvPr/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0">
                <a:srgbClr val="0A3041">
                  <a:alpha val="0"/>
                </a:srgbClr>
              </a:gs>
              <a:gs pos="13000">
                <a:srgbClr val="0A3041">
                  <a:alpha val="0"/>
                </a:srgbClr>
              </a:gs>
              <a:gs pos="99000">
                <a:srgbClr val="0F4861">
                  <a:alpha val="49803"/>
                </a:srgbClr>
              </a:gs>
              <a:gs pos="100000">
                <a:srgbClr val="0F4861">
                  <a:alpha val="49803"/>
                </a:srgbClr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3"/>
          <p:cNvSpPr/>
          <p:nvPr/>
        </p:nvSpPr>
        <p:spPr>
          <a:xfrm>
            <a:off x="987713" y="4049"/>
            <a:ext cx="10216576" cy="4729040"/>
          </a:xfrm>
          <a:custGeom>
            <a:avLst/>
            <a:gdLst/>
            <a:ahLst/>
            <a:cxnLst/>
            <a:rect l="l" t="t" r="r" b="b"/>
            <a:pathLst>
              <a:path w="10216576" h="4729040" extrusionOk="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0">
                <a:srgbClr val="0A3041">
                  <a:alpha val="3921"/>
                </a:srgbClr>
              </a:gs>
              <a:gs pos="7000">
                <a:srgbClr val="0A3041">
                  <a:alpha val="3921"/>
                </a:srgbClr>
              </a:gs>
              <a:gs pos="99000">
                <a:srgbClr val="156082">
                  <a:alpha val="23921"/>
                </a:srgbClr>
              </a:gs>
              <a:gs pos="100000">
                <a:srgbClr val="156082">
                  <a:alpha val="23921"/>
                </a:srgbClr>
              </a:gs>
            </a:gsLst>
            <a:lin ang="10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3"/>
          <p:cNvSpPr txBox="1"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"/>
              <a:buNone/>
            </a:pPr>
            <a:r>
              <a:rPr lang="pt-BR" sz="4800">
                <a:solidFill>
                  <a:srgbClr val="FFFFFF"/>
                </a:solidFill>
              </a:rPr>
              <a:t>Potenciais Resultados do Projeto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14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4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4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4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4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Quattrocento Sans"/>
              <a:buNone/>
            </a:pPr>
            <a:r>
              <a:rPr lang="pt-BR" sz="3400" b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Potencial de Inovação e Resultados</a:t>
            </a:r>
            <a:br>
              <a:rPr lang="pt-BR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3400">
              <a:solidFill>
                <a:srgbClr val="FFFFFF"/>
              </a:solidFill>
            </a:endParaRPr>
          </a:p>
        </p:txBody>
      </p:sp>
      <p:sp>
        <p:nvSpPr>
          <p:cNvPr id="258" name="Google Shape;258;p14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Potencial para gerar inovação e resultados nos âmbitos socioambiental, social, econômico e cultural.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Impacto nos níveis local, regional e nacional da sociedade brasileira, com foco em grupos específicos a serem selecionados.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Uso de ferramentas conceituais e aplicadas para capturar/incidir sobre a complexidade das realidades pesquisadas/intercedidas.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5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5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5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5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5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Quattrocento Sans"/>
              <a:buNone/>
            </a:pPr>
            <a:r>
              <a:rPr lang="pt-BR" sz="4000" b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Razões para o Potencial do Projeto</a:t>
            </a:r>
            <a:r>
              <a:rPr lang="pt-BR" sz="4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269" name="Google Shape;269;p15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2000">
                <a:latin typeface="Quattrocento Sans"/>
                <a:ea typeface="Quattrocento Sans"/>
                <a:cs typeface="Quattrocento Sans"/>
                <a:sym typeface="Quattrocento Sans"/>
              </a:rPr>
              <a:t>a) Expertise e saber acumulado dos PPGs envolvidos, com estrutura, produção relevante e corpo docente experiente.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2000">
                <a:latin typeface="Quattrocento Sans"/>
                <a:ea typeface="Quattrocento Sans"/>
                <a:cs typeface="Quattrocento Sans"/>
                <a:sym typeface="Quattrocento Sans"/>
              </a:rPr>
              <a:t>b) Formulação de propostas de ação, pesquisa e políticas públicas conectadas aos principais problemas das comunidades.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2000">
                <a:latin typeface="Quattrocento Sans"/>
                <a:ea typeface="Quattrocento Sans"/>
                <a:cs typeface="Quattrocento Sans"/>
                <a:sym typeface="Quattrocento Sans"/>
              </a:rPr>
              <a:t>c) Atuação simultânea em dimensões acadêmicas e "sócio-práticas", proporcionando bases para novas formas de inserção e desenvolvimento para pessoas em situações de vulnerabilidade, precariedade e exclusão.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16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16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6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16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6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Quattrocento Sans"/>
              <a:buNone/>
            </a:pPr>
            <a:r>
              <a:rPr lang="pt-BR" sz="3400" b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Intervenções nas Comunidades</a:t>
            </a:r>
            <a:br>
              <a:rPr lang="pt-BR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3400">
              <a:solidFill>
                <a:srgbClr val="FFFFFF"/>
              </a:solidFill>
            </a:endParaRPr>
          </a:p>
        </p:txBody>
      </p:sp>
      <p:sp>
        <p:nvSpPr>
          <p:cNvPr id="280" name="Google Shape;280;p16"/>
          <p:cNvSpPr txBox="1">
            <a:spLocks noGrp="1"/>
          </p:cNvSpPr>
          <p:nvPr>
            <p:ph type="body" idx="1"/>
          </p:nvPr>
        </p:nvSpPr>
        <p:spPr>
          <a:xfrm>
            <a:off x="1079771" y="2318196"/>
            <a:ext cx="10330774" cy="407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pt-BR" sz="1800">
                <a:latin typeface="Quattrocento Sans"/>
                <a:ea typeface="Quattrocento Sans"/>
                <a:cs typeface="Quattrocento Sans"/>
                <a:sym typeface="Quattrocento Sans"/>
              </a:rPr>
              <a:t>Abordagem engajada com a sociedade vulnerável, integrando reflexão teórica à experiência prática e vice-versa.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pt-BR" sz="1800">
                <a:latin typeface="Quattrocento Sans"/>
                <a:ea typeface="Quattrocento Sans"/>
                <a:cs typeface="Quattrocento Sans"/>
                <a:sym typeface="Quattrocento Sans"/>
              </a:rPr>
              <a:t>Elaboração de minicursos, intervenções artísticas e culturais, treinamentos e materiais didático-lúdicos (impressos e digitais).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1800">
                <a:latin typeface="Quattrocento Sans"/>
                <a:ea typeface="Quattrocento Sans"/>
                <a:cs typeface="Quattrocento Sans"/>
                <a:sym typeface="Quattrocento Sans"/>
              </a:rPr>
              <a:t>Linguagem adaptada a públicos específicos para levar conhecimento sobre diagnósticos e possíveis "alternativas" às comunidades vulneráveis.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1800" b="1">
                <a:latin typeface="Quattrocento Sans"/>
                <a:ea typeface="Quattrocento Sans"/>
                <a:cs typeface="Quattrocento Sans"/>
                <a:sym typeface="Quattrocento Sans"/>
              </a:rPr>
              <a:t>Objetivos:</a:t>
            </a:r>
            <a:endParaRPr sz="1800" b="1">
              <a:latin typeface="Arial"/>
              <a:ea typeface="Arial"/>
              <a:cs typeface="Arial"/>
              <a:sym typeface="Arial"/>
            </a:endParaRPr>
          </a:p>
          <a:p>
            <a:pPr marL="800100" lvl="1" indent="-342900" algn="l" rtl="0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1800">
                <a:latin typeface="Quattrocento Sans"/>
                <a:ea typeface="Quattrocento Sans"/>
                <a:cs typeface="Quattrocento Sans"/>
                <a:sym typeface="Quattrocento Sans"/>
              </a:rPr>
              <a:t>Levar informação, reflexão e sensibilização sobre temas sensíveis, incluindo misoginia, racismo, homofobia, preconceito e diversas formas de opressão, exclusão e desigualdade.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228600" lvl="0" indent="-12065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endParaRPr sz="17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7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7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7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7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7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Quattrocento Sans"/>
              <a:buNone/>
            </a:pPr>
            <a:r>
              <a:rPr lang="pt-BR" sz="3400" b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Divulgação Aberta das Propostas</a:t>
            </a:r>
            <a:br>
              <a:rPr lang="pt-BR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3400">
              <a:solidFill>
                <a:srgbClr val="FFFFFF"/>
              </a:solidFill>
            </a:endParaRPr>
          </a:p>
        </p:txBody>
      </p:sp>
      <p:sp>
        <p:nvSpPr>
          <p:cNvPr id="291" name="Google Shape;291;p17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Divulgação aberta do conjunto de propostas interventivas nas diversas áreas.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Articulação interdisciplinar disponível por meio de Plataformas de Ciência Aberta (</a:t>
            </a:r>
            <a:r>
              <a:rPr lang="pt-BR" sz="2400" u="sng">
                <a:solidFill>
                  <a:schemeClr val="hlink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3"/>
              </a:rPr>
              <a:t>https://cienciaaberta.org/</a:t>
            </a: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), mídias universitárias e alternativas.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8"/>
          <p:cNvSpPr/>
          <p:nvPr/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rgbClr val="0A3041"/>
              </a:gs>
              <a:gs pos="100000">
                <a:srgbClr val="000000"/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8"/>
          <p:cNvSpPr/>
          <p:nvPr/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0">
                <a:srgbClr val="0F4861">
                  <a:alpha val="58823"/>
                </a:srgbClr>
              </a:gs>
              <a:gs pos="1000">
                <a:srgbClr val="0F4861">
                  <a:alpha val="58823"/>
                </a:srgb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8"/>
          <p:cNvSpPr/>
          <p:nvPr/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0">
                <a:srgbClr val="0A3041">
                  <a:alpha val="0"/>
                </a:srgbClr>
              </a:gs>
              <a:gs pos="13000">
                <a:srgbClr val="0A3041">
                  <a:alpha val="0"/>
                </a:srgbClr>
              </a:gs>
              <a:gs pos="99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8"/>
          <p:cNvSpPr/>
          <p:nvPr/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0">
                <a:srgbClr val="0A3041">
                  <a:alpha val="0"/>
                </a:srgbClr>
              </a:gs>
              <a:gs pos="13000">
                <a:srgbClr val="0A3041">
                  <a:alpha val="0"/>
                </a:srgbClr>
              </a:gs>
              <a:gs pos="99000">
                <a:srgbClr val="0F4861">
                  <a:alpha val="49803"/>
                </a:srgbClr>
              </a:gs>
              <a:gs pos="100000">
                <a:srgbClr val="0F4861">
                  <a:alpha val="49803"/>
                </a:srgbClr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8"/>
          <p:cNvSpPr/>
          <p:nvPr/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0">
                <a:srgbClr val="000000">
                  <a:alpha val="34901"/>
                </a:srgbClr>
              </a:gs>
              <a:gs pos="13000">
                <a:srgbClr val="000000">
                  <a:alpha val="34901"/>
                </a:srgbClr>
              </a:gs>
              <a:gs pos="99000">
                <a:srgbClr val="0F4861">
                  <a:alpha val="0"/>
                </a:srgbClr>
              </a:gs>
              <a:gs pos="100000">
                <a:srgbClr val="0F4861">
                  <a:alpha val="0"/>
                </a:srgbClr>
              </a:gs>
            </a:gsLst>
            <a:lin ang="4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8"/>
          <p:cNvSpPr/>
          <p:nvPr/>
        </p:nvSpPr>
        <p:spPr>
          <a:xfrm>
            <a:off x="987713" y="4049"/>
            <a:ext cx="10216576" cy="4729040"/>
          </a:xfrm>
          <a:custGeom>
            <a:avLst/>
            <a:gdLst/>
            <a:ahLst/>
            <a:cxnLst/>
            <a:rect l="l" t="t" r="r" b="b"/>
            <a:pathLst>
              <a:path w="10216576" h="4729040" extrusionOk="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0">
                <a:srgbClr val="0A3041">
                  <a:alpha val="3921"/>
                </a:srgbClr>
              </a:gs>
              <a:gs pos="7000">
                <a:srgbClr val="0A3041">
                  <a:alpha val="3921"/>
                </a:srgbClr>
              </a:gs>
              <a:gs pos="99000">
                <a:srgbClr val="156082">
                  <a:alpha val="23921"/>
                </a:srgbClr>
              </a:gs>
              <a:gs pos="100000">
                <a:srgbClr val="156082">
                  <a:alpha val="23921"/>
                </a:srgbClr>
              </a:gs>
            </a:gsLst>
            <a:lin ang="10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8"/>
          <p:cNvSpPr txBox="1"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"/>
              <a:buNone/>
            </a:pPr>
            <a:r>
              <a:rPr lang="pt-BR" sz="4800">
                <a:solidFill>
                  <a:srgbClr val="FFFFFF"/>
                </a:solidFill>
              </a:rPr>
              <a:t>Bolsas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9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19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19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19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9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Play"/>
              <a:buNone/>
            </a:pPr>
            <a:r>
              <a:rPr lang="pt-BR" sz="4000">
                <a:solidFill>
                  <a:srgbClr val="FFFFFF"/>
                </a:solidFill>
              </a:rPr>
              <a:t>Bolsas por Programa</a:t>
            </a:r>
            <a:endParaRPr/>
          </a:p>
        </p:txBody>
      </p:sp>
      <p:sp>
        <p:nvSpPr>
          <p:cNvPr id="315" name="Google Shape;315;p19"/>
          <p:cNvSpPr txBox="1">
            <a:spLocks noGrp="1"/>
          </p:cNvSpPr>
          <p:nvPr>
            <p:ph type="body" idx="1"/>
          </p:nvPr>
        </p:nvSpPr>
        <p:spPr>
          <a:xfrm>
            <a:off x="544749" y="1885280"/>
            <a:ext cx="11546732" cy="4787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0000" lnSpcReduction="20000"/>
          </a:bodyPr>
          <a:lstStyle/>
          <a:p>
            <a:pPr marL="228600" lvl="0" indent="-21716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pt-BR" sz="2400">
                <a:latin typeface="Arial"/>
                <a:ea typeface="Arial"/>
                <a:cs typeface="Arial"/>
                <a:sym typeface="Arial"/>
              </a:rPr>
              <a:t>Biomateriais e Medicina Regenerativa (Eliana Aparecida de Rezende Duek)		M	M</a:t>
            </a:r>
            <a:endParaRPr/>
          </a:p>
          <a:p>
            <a:pPr marL="228600" lvl="0" indent="-21716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pt-BR" sz="2400">
                <a:latin typeface="Arial"/>
                <a:ea typeface="Arial"/>
                <a:cs typeface="Arial"/>
                <a:sym typeface="Arial"/>
              </a:rPr>
              <a:t>Ciência da Religião (Wagner Lopes Sanchez)					</a:t>
            </a:r>
            <a:r>
              <a:rPr lang="pt-BR" sz="2400"/>
              <a:t>				</a:t>
            </a:r>
            <a:r>
              <a:rPr lang="pt-BR" sz="2400">
                <a:latin typeface="Arial"/>
                <a:ea typeface="Arial"/>
                <a:cs typeface="Arial"/>
                <a:sym typeface="Arial"/>
              </a:rPr>
              <a:t>M	D</a:t>
            </a:r>
            <a:endParaRPr/>
          </a:p>
          <a:p>
            <a:pPr marL="228600" lvl="0" indent="-21716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pt-BR" sz="2400">
                <a:latin typeface="Arial"/>
                <a:ea typeface="Arial"/>
                <a:cs typeface="Arial"/>
                <a:sym typeface="Arial"/>
              </a:rPr>
              <a:t>Ciências Sociais (Francisco César Pinto da Fonseca)							M	M</a:t>
            </a:r>
            <a:endParaRPr/>
          </a:p>
          <a:p>
            <a:pPr marL="228600" lvl="0" indent="-21716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pt-BR" sz="2400">
                <a:latin typeface="Arial"/>
                <a:ea typeface="Arial"/>
                <a:cs typeface="Arial"/>
                <a:sym typeface="Arial"/>
              </a:rPr>
              <a:t>Comunicação e Semiótica (Lucia Leao)										M	D</a:t>
            </a:r>
            <a:endParaRPr/>
          </a:p>
          <a:p>
            <a:pPr marL="228600" lvl="0" indent="-21716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pt-BR" sz="2400">
                <a:latin typeface="Arial"/>
                <a:ea typeface="Arial"/>
                <a:cs typeface="Arial"/>
                <a:sym typeface="Arial"/>
              </a:rPr>
              <a:t>Educação Matemática (Ana Lúcia Manrique)									M	D</a:t>
            </a:r>
            <a:endParaRPr/>
          </a:p>
          <a:p>
            <a:pPr marL="228600" lvl="0" indent="-21716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pt-BR" sz="2400">
                <a:latin typeface="Arial"/>
                <a:ea typeface="Arial"/>
                <a:cs typeface="Arial"/>
                <a:sym typeface="Arial"/>
              </a:rPr>
              <a:t>Educação, História, Política, Sociedade (Leda Rodrigues)						M	D</a:t>
            </a:r>
            <a:endParaRPr/>
          </a:p>
          <a:p>
            <a:pPr marL="228600" lvl="0" indent="-21716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pt-BR" sz="2400">
                <a:latin typeface="Arial"/>
                <a:ea typeface="Arial"/>
                <a:cs typeface="Arial"/>
                <a:sym typeface="Arial"/>
              </a:rPr>
              <a:t>Educação: Currículo (Branca Jurema Ponce e Fernanda Coelho Liberali)			M	D</a:t>
            </a:r>
            <a:endParaRPr/>
          </a:p>
          <a:p>
            <a:pPr marL="228600" lvl="0" indent="-21716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pt-BR" sz="2400">
                <a:latin typeface="Arial"/>
                <a:ea typeface="Arial"/>
                <a:cs typeface="Arial"/>
                <a:sym typeface="Arial"/>
              </a:rPr>
              <a:t>Educação: Psicologia da Educação (Ana Bock e Luciana Szymansky)  			M	D</a:t>
            </a:r>
            <a:endParaRPr/>
          </a:p>
          <a:p>
            <a:pPr marL="228600" lvl="0" indent="-21716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pt-BR" sz="2400">
                <a:latin typeface="Arial"/>
                <a:ea typeface="Arial"/>
                <a:cs typeface="Arial"/>
                <a:sym typeface="Arial"/>
              </a:rPr>
              <a:t>História (Amilcar Torrão Filho)												M	D</a:t>
            </a:r>
            <a:endParaRPr/>
          </a:p>
          <a:p>
            <a:pPr marL="228600" lvl="0" indent="-21716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pt-BR" sz="2400">
                <a:latin typeface="Arial"/>
                <a:ea typeface="Arial"/>
                <a:cs typeface="Arial"/>
                <a:sym typeface="Arial"/>
              </a:rPr>
              <a:t>Literatura e Crítica Literária (Fábio Roberto Lucas)								</a:t>
            </a:r>
            <a:r>
              <a:rPr lang="pt-BR" sz="2400"/>
              <a:t>D</a:t>
            </a:r>
            <a:r>
              <a:rPr lang="pt-BR" sz="2400">
                <a:latin typeface="Arial"/>
                <a:ea typeface="Arial"/>
                <a:cs typeface="Arial"/>
                <a:sym typeface="Arial"/>
              </a:rPr>
              <a:t>	D</a:t>
            </a:r>
            <a:endParaRPr/>
          </a:p>
          <a:p>
            <a:pPr marL="228600" lvl="0" indent="-21716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pt-BR" sz="2400">
                <a:latin typeface="Arial"/>
                <a:ea typeface="Arial"/>
                <a:cs typeface="Arial"/>
                <a:sym typeface="Arial"/>
              </a:rPr>
              <a:t>Psicologia Social (Cecilia Pescatore Alves)									M	D</a:t>
            </a:r>
            <a:endParaRPr/>
          </a:p>
          <a:p>
            <a:pPr marL="228600" lvl="0" indent="-19418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/>
          <p:nvPr/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rgbClr val="0A3041"/>
              </a:gs>
              <a:gs pos="100000">
                <a:srgbClr val="000000"/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/>
          <p:nvPr/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0">
                <a:srgbClr val="0F4861">
                  <a:alpha val="58823"/>
                </a:srgbClr>
              </a:gs>
              <a:gs pos="1000">
                <a:srgbClr val="0F4861">
                  <a:alpha val="58823"/>
                </a:srgb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/>
          <p:nvPr/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0">
                <a:srgbClr val="0A3041">
                  <a:alpha val="0"/>
                </a:srgbClr>
              </a:gs>
              <a:gs pos="13000">
                <a:srgbClr val="0A3041">
                  <a:alpha val="0"/>
                </a:srgbClr>
              </a:gs>
              <a:gs pos="99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/>
          <p:nvPr/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0">
                <a:srgbClr val="0A3041">
                  <a:alpha val="0"/>
                </a:srgbClr>
              </a:gs>
              <a:gs pos="13000">
                <a:srgbClr val="0A3041">
                  <a:alpha val="0"/>
                </a:srgbClr>
              </a:gs>
              <a:gs pos="99000">
                <a:srgbClr val="0F4861">
                  <a:alpha val="49803"/>
                </a:srgbClr>
              </a:gs>
              <a:gs pos="100000">
                <a:srgbClr val="0F4861">
                  <a:alpha val="49803"/>
                </a:srgbClr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/>
          <p:nvPr/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0">
                <a:srgbClr val="000000">
                  <a:alpha val="34901"/>
                </a:srgbClr>
              </a:gs>
              <a:gs pos="13000">
                <a:srgbClr val="000000">
                  <a:alpha val="34901"/>
                </a:srgbClr>
              </a:gs>
              <a:gs pos="99000">
                <a:srgbClr val="0F4861">
                  <a:alpha val="0"/>
                </a:srgbClr>
              </a:gs>
              <a:gs pos="100000">
                <a:srgbClr val="0F4861">
                  <a:alpha val="0"/>
                </a:srgbClr>
              </a:gs>
            </a:gsLst>
            <a:lin ang="4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987713" y="4049"/>
            <a:ext cx="10216576" cy="4729040"/>
          </a:xfrm>
          <a:custGeom>
            <a:avLst/>
            <a:gdLst/>
            <a:ahLst/>
            <a:cxnLst/>
            <a:rect l="l" t="t" r="r" b="b"/>
            <a:pathLst>
              <a:path w="10216576" h="4729040" extrusionOk="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0">
                <a:srgbClr val="0A3041">
                  <a:alpha val="3921"/>
                </a:srgbClr>
              </a:gs>
              <a:gs pos="7000">
                <a:srgbClr val="0A3041">
                  <a:alpha val="3921"/>
                </a:srgbClr>
              </a:gs>
              <a:gs pos="99000">
                <a:srgbClr val="156082">
                  <a:alpha val="23921"/>
                </a:srgbClr>
              </a:gs>
              <a:gs pos="100000">
                <a:srgbClr val="156082">
                  <a:alpha val="23921"/>
                </a:srgbClr>
              </a:gs>
            </a:gsLst>
            <a:lin ang="10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 txBox="1"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"/>
              <a:buNone/>
            </a:pPr>
            <a:r>
              <a:rPr lang="pt-BR" sz="4800">
                <a:solidFill>
                  <a:srgbClr val="FFFFFF"/>
                </a:solidFill>
              </a:rPr>
              <a:t>Descrição do Projeto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21"/>
          <p:cNvSpPr/>
          <p:nvPr/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rgbClr val="0A3041"/>
              </a:gs>
              <a:gs pos="100000">
                <a:srgbClr val="000000"/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21"/>
          <p:cNvSpPr/>
          <p:nvPr/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0">
                <a:srgbClr val="0F4861">
                  <a:alpha val="58823"/>
                </a:srgbClr>
              </a:gs>
              <a:gs pos="1000">
                <a:srgbClr val="0F4861">
                  <a:alpha val="58823"/>
                </a:srgb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21"/>
          <p:cNvSpPr/>
          <p:nvPr/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0">
                <a:srgbClr val="0A3041">
                  <a:alpha val="0"/>
                </a:srgbClr>
              </a:gs>
              <a:gs pos="13000">
                <a:srgbClr val="0A3041">
                  <a:alpha val="0"/>
                </a:srgbClr>
              </a:gs>
              <a:gs pos="99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21"/>
          <p:cNvSpPr/>
          <p:nvPr/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0">
                <a:srgbClr val="0A3041">
                  <a:alpha val="0"/>
                </a:srgbClr>
              </a:gs>
              <a:gs pos="13000">
                <a:srgbClr val="0A3041">
                  <a:alpha val="0"/>
                </a:srgbClr>
              </a:gs>
              <a:gs pos="99000">
                <a:srgbClr val="0F4861">
                  <a:alpha val="49803"/>
                </a:srgbClr>
              </a:gs>
              <a:gs pos="100000">
                <a:srgbClr val="0F4861">
                  <a:alpha val="49803"/>
                </a:srgbClr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21"/>
          <p:cNvSpPr/>
          <p:nvPr/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0">
                <a:srgbClr val="000000">
                  <a:alpha val="34901"/>
                </a:srgbClr>
              </a:gs>
              <a:gs pos="13000">
                <a:srgbClr val="000000">
                  <a:alpha val="34901"/>
                </a:srgbClr>
              </a:gs>
              <a:gs pos="99000">
                <a:srgbClr val="0F4861">
                  <a:alpha val="0"/>
                </a:srgbClr>
              </a:gs>
              <a:gs pos="100000">
                <a:srgbClr val="0F4861">
                  <a:alpha val="0"/>
                </a:srgbClr>
              </a:gs>
            </a:gsLst>
            <a:lin ang="4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21"/>
          <p:cNvSpPr/>
          <p:nvPr/>
        </p:nvSpPr>
        <p:spPr>
          <a:xfrm>
            <a:off x="987713" y="4049"/>
            <a:ext cx="10216576" cy="4729040"/>
          </a:xfrm>
          <a:custGeom>
            <a:avLst/>
            <a:gdLst/>
            <a:ahLst/>
            <a:cxnLst/>
            <a:rect l="l" t="t" r="r" b="b"/>
            <a:pathLst>
              <a:path w="10216576" h="4729040" extrusionOk="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0">
                <a:srgbClr val="0A3041">
                  <a:alpha val="3921"/>
                </a:srgbClr>
              </a:gs>
              <a:gs pos="7000">
                <a:srgbClr val="0A3041">
                  <a:alpha val="3921"/>
                </a:srgbClr>
              </a:gs>
              <a:gs pos="99000">
                <a:srgbClr val="156082">
                  <a:alpha val="23921"/>
                </a:srgbClr>
              </a:gs>
              <a:gs pos="100000">
                <a:srgbClr val="156082">
                  <a:alpha val="23921"/>
                </a:srgbClr>
              </a:gs>
            </a:gsLst>
            <a:lin ang="10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21"/>
          <p:cNvSpPr txBox="1">
            <a:spLocks noGrp="1"/>
          </p:cNvSpPr>
          <p:nvPr>
            <p:ph type="title"/>
          </p:nvPr>
        </p:nvSpPr>
        <p:spPr>
          <a:xfrm>
            <a:off x="2026693" y="1030406"/>
            <a:ext cx="8147713" cy="3081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"/>
              <a:buNone/>
            </a:pPr>
            <a:r>
              <a:rPr lang="pt-BR" sz="4800">
                <a:solidFill>
                  <a:srgbClr val="FFFFFF"/>
                </a:solidFill>
                <a:latin typeface="Play"/>
                <a:ea typeface="Play"/>
                <a:cs typeface="Play"/>
                <a:sym typeface="Play"/>
              </a:rPr>
              <a:t>Conclusões</a:t>
            </a:r>
            <a:endParaRPr sz="4800">
              <a:solidFill>
                <a:srgbClr val="FFFFFF"/>
              </a:solidFill>
              <a:latin typeface="Play"/>
              <a:ea typeface="Play"/>
              <a:cs typeface="Play"/>
              <a:sym typeface="Play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2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22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22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22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22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Quattrocento Sans"/>
              <a:buNone/>
            </a:pPr>
            <a:r>
              <a:rPr lang="pt-BR" sz="3400" b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Síntese e Conclusão</a:t>
            </a:r>
            <a:br>
              <a:rPr lang="pt-BR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3400">
              <a:solidFill>
                <a:srgbClr val="FFFFFF"/>
              </a:solidFill>
            </a:endParaRPr>
          </a:p>
        </p:txBody>
      </p:sp>
      <p:sp>
        <p:nvSpPr>
          <p:cNvPr id="349" name="Google Shape;349;p22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Contribuição para a construção e disseminação de novos modos de atuação nas comunidades.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Obtenção de resultados que permitirão inserção e disseminação de práticas inovadoras.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Abordagem inovadora e interdisciplinar para promover mudanças significativas e sustentáveis.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3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Quattrocento Sans"/>
              <a:buNone/>
            </a:pPr>
            <a:r>
              <a:rPr lang="pt-BR" sz="3400" b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Introdução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16" name="Google Shape;116;p3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Atuação interdisciplinar para atender aos 17 Objetivos de Desenvolvimento Sustentável (ODS) da ONU.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Consideração das áreas de especialidade dos programas de pós-graduação envolvidos.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4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4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4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Quattrocento Sans"/>
              <a:buNone/>
            </a:pPr>
            <a:r>
              <a:rPr lang="pt-BR" sz="3400" b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Contexto e Desafios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27" name="Google Shape;127;p4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Ascensão do conservadorismo neoliberal desde os anos 1990.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Intensificação dos processos de exclusão.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Foco em pesquisas que se alinham com os ODS para enfrentar desigualdades.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5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5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5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5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Quattrocento Sans"/>
              <a:buNone/>
            </a:pPr>
            <a:r>
              <a:rPr lang="pt-BR" sz="3400" b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Vetores de Ação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38" name="Google Shape;138;p5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74295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AutoNum type="arabicPeriod"/>
            </a:pPr>
            <a:r>
              <a:rPr lang="pt-BR">
                <a:latin typeface="Quattrocento Sans"/>
                <a:ea typeface="Quattrocento Sans"/>
                <a:cs typeface="Quattrocento Sans"/>
                <a:sym typeface="Quattrocento Sans"/>
              </a:rPr>
              <a:t>Aproximação, diálogo e convivência com as comunidades.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AutoNum type="arabicPeriod"/>
            </a:pPr>
            <a:r>
              <a:rPr lang="pt-BR">
                <a:latin typeface="Quattrocento Sans"/>
                <a:ea typeface="Quattrocento Sans"/>
                <a:cs typeface="Quattrocento Sans"/>
                <a:sym typeface="Quattrocento Sans"/>
              </a:rPr>
              <a:t>Estudo, exame e compreensão das complexidades dos problemas.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AutoNum type="arabicPeriod"/>
            </a:pPr>
            <a:r>
              <a:rPr lang="pt-BR">
                <a:latin typeface="Quattrocento Sans"/>
                <a:ea typeface="Quattrocento Sans"/>
                <a:cs typeface="Quattrocento Sans"/>
                <a:sym typeface="Quattrocento Sans"/>
              </a:rPr>
              <a:t>Proposição coletiva e colaborativa de formas inovadoras de superação.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"/>
          <p:cNvSpPr txBox="1">
            <a:spLocks noGrp="1"/>
          </p:cNvSpPr>
          <p:nvPr>
            <p:ph type="title"/>
          </p:nvPr>
        </p:nvSpPr>
        <p:spPr>
          <a:xfrm>
            <a:off x="695325" y="307975"/>
            <a:ext cx="10515600" cy="1325563"/>
          </a:xfrm>
          <a:prstGeom prst="rect">
            <a:avLst/>
          </a:prstGeom>
          <a:solidFill>
            <a:srgbClr val="0F486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Quattrocento Sans"/>
              <a:buNone/>
            </a:pPr>
            <a:r>
              <a:rPr lang="pt-BR" b="1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Programas de Pós-graduação (PPGs) Envolvidos</a:t>
            </a:r>
            <a:endParaRPr/>
          </a:p>
        </p:txBody>
      </p:sp>
      <p:grpSp>
        <p:nvGrpSpPr>
          <p:cNvPr id="144" name="Google Shape;144;p6"/>
          <p:cNvGrpSpPr/>
          <p:nvPr/>
        </p:nvGrpSpPr>
        <p:grpSpPr>
          <a:xfrm>
            <a:off x="1420845" y="1826803"/>
            <a:ext cx="9350309" cy="4348981"/>
            <a:chOff x="582645" y="1178"/>
            <a:chExt cx="9350309" cy="4348981"/>
          </a:xfrm>
        </p:grpSpPr>
        <p:sp>
          <p:nvSpPr>
            <p:cNvPr id="145" name="Google Shape;145;p6"/>
            <p:cNvSpPr/>
            <p:nvPr/>
          </p:nvSpPr>
          <p:spPr>
            <a:xfrm>
              <a:off x="582645" y="1178"/>
              <a:ext cx="2174490" cy="1304694"/>
            </a:xfrm>
            <a:prstGeom prst="rect">
              <a:avLst/>
            </a:prstGeom>
            <a:solidFill>
              <a:srgbClr val="12608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6"/>
            <p:cNvSpPr txBox="1"/>
            <p:nvPr/>
          </p:nvSpPr>
          <p:spPr>
            <a:xfrm>
              <a:off x="582645" y="1178"/>
              <a:ext cx="2174490" cy="1304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pt-BR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Biomateriais e Medicina Regenerativa</a:t>
              </a:r>
              <a:endPara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2974584" y="1178"/>
              <a:ext cx="2174490" cy="1304694"/>
            </a:xfrm>
            <a:prstGeom prst="rect">
              <a:avLst/>
            </a:prstGeom>
            <a:solidFill>
              <a:srgbClr val="12608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6"/>
            <p:cNvSpPr txBox="1"/>
            <p:nvPr/>
          </p:nvSpPr>
          <p:spPr>
            <a:xfrm>
              <a:off x="2974584" y="1178"/>
              <a:ext cx="2174490" cy="1304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pt-BR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Ciência da Religião</a:t>
              </a:r>
              <a:endPara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5366524" y="1178"/>
              <a:ext cx="2174490" cy="1304694"/>
            </a:xfrm>
            <a:prstGeom prst="rect">
              <a:avLst/>
            </a:prstGeom>
            <a:solidFill>
              <a:srgbClr val="12608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6"/>
            <p:cNvSpPr txBox="1"/>
            <p:nvPr/>
          </p:nvSpPr>
          <p:spPr>
            <a:xfrm>
              <a:off x="5366524" y="1178"/>
              <a:ext cx="2174490" cy="1304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pt-BR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Ciências Sociais</a:t>
              </a:r>
              <a:endPara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7758464" y="1178"/>
              <a:ext cx="2174490" cy="1304694"/>
            </a:xfrm>
            <a:prstGeom prst="rect">
              <a:avLst/>
            </a:prstGeom>
            <a:solidFill>
              <a:srgbClr val="12608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6"/>
            <p:cNvSpPr txBox="1"/>
            <p:nvPr/>
          </p:nvSpPr>
          <p:spPr>
            <a:xfrm>
              <a:off x="7758464" y="1178"/>
              <a:ext cx="2174490" cy="1304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pt-BR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Comunicação e Semiótica</a:t>
              </a:r>
              <a:endPara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582645" y="1523321"/>
              <a:ext cx="2174490" cy="1304694"/>
            </a:xfrm>
            <a:prstGeom prst="rect">
              <a:avLst/>
            </a:prstGeom>
            <a:solidFill>
              <a:srgbClr val="12608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6"/>
            <p:cNvSpPr txBox="1"/>
            <p:nvPr/>
          </p:nvSpPr>
          <p:spPr>
            <a:xfrm>
              <a:off x="582645" y="1523321"/>
              <a:ext cx="2174490" cy="1304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pt-BR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Educação: Currículo</a:t>
              </a:r>
              <a:endPara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6"/>
            <p:cNvSpPr/>
            <p:nvPr/>
          </p:nvSpPr>
          <p:spPr>
            <a:xfrm>
              <a:off x="2974584" y="1523321"/>
              <a:ext cx="2174490" cy="1304694"/>
            </a:xfrm>
            <a:prstGeom prst="rect">
              <a:avLst/>
            </a:prstGeom>
            <a:solidFill>
              <a:srgbClr val="12608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6"/>
            <p:cNvSpPr txBox="1"/>
            <p:nvPr/>
          </p:nvSpPr>
          <p:spPr>
            <a:xfrm>
              <a:off x="2974584" y="1523321"/>
              <a:ext cx="2174490" cy="1304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pt-BR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Educação, História, Política, Sociedade</a:t>
              </a:r>
              <a:endPara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6"/>
            <p:cNvSpPr/>
            <p:nvPr/>
          </p:nvSpPr>
          <p:spPr>
            <a:xfrm>
              <a:off x="5366524" y="1523321"/>
              <a:ext cx="2174490" cy="1304694"/>
            </a:xfrm>
            <a:prstGeom prst="rect">
              <a:avLst/>
            </a:prstGeom>
            <a:solidFill>
              <a:srgbClr val="12608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6"/>
            <p:cNvSpPr txBox="1"/>
            <p:nvPr/>
          </p:nvSpPr>
          <p:spPr>
            <a:xfrm>
              <a:off x="5366524" y="1523321"/>
              <a:ext cx="2174490" cy="1304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pt-BR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Educação Matemática</a:t>
              </a:r>
              <a:endPara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6"/>
            <p:cNvSpPr/>
            <p:nvPr/>
          </p:nvSpPr>
          <p:spPr>
            <a:xfrm>
              <a:off x="7758464" y="1523321"/>
              <a:ext cx="2174490" cy="1304694"/>
            </a:xfrm>
            <a:prstGeom prst="rect">
              <a:avLst/>
            </a:prstGeom>
            <a:solidFill>
              <a:srgbClr val="12608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6"/>
            <p:cNvSpPr txBox="1"/>
            <p:nvPr/>
          </p:nvSpPr>
          <p:spPr>
            <a:xfrm>
              <a:off x="7758464" y="1523321"/>
              <a:ext cx="2174490" cy="1304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pt-BR" sz="21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História</a:t>
              </a:r>
              <a:endParaRPr sz="2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6"/>
            <p:cNvSpPr/>
            <p:nvPr/>
          </p:nvSpPr>
          <p:spPr>
            <a:xfrm>
              <a:off x="1778615" y="3045465"/>
              <a:ext cx="2174490" cy="1304694"/>
            </a:xfrm>
            <a:prstGeom prst="rect">
              <a:avLst/>
            </a:prstGeom>
            <a:solidFill>
              <a:srgbClr val="12608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6"/>
            <p:cNvSpPr txBox="1"/>
            <p:nvPr/>
          </p:nvSpPr>
          <p:spPr>
            <a:xfrm>
              <a:off x="1778615" y="3045465"/>
              <a:ext cx="2174490" cy="1304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pt-BR" sz="21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Educação: Psicologia da Educação</a:t>
              </a:r>
              <a:endParaRPr sz="2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6"/>
            <p:cNvSpPr/>
            <p:nvPr/>
          </p:nvSpPr>
          <p:spPr>
            <a:xfrm>
              <a:off x="4170554" y="3045465"/>
              <a:ext cx="2174490" cy="1304694"/>
            </a:xfrm>
            <a:prstGeom prst="rect">
              <a:avLst/>
            </a:prstGeom>
            <a:solidFill>
              <a:srgbClr val="12608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6"/>
            <p:cNvSpPr txBox="1"/>
            <p:nvPr/>
          </p:nvSpPr>
          <p:spPr>
            <a:xfrm>
              <a:off x="4170554" y="3045465"/>
              <a:ext cx="2174490" cy="1304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pt-BR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Literatura e Crítica Literária</a:t>
              </a:r>
              <a:endPara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6"/>
            <p:cNvSpPr/>
            <p:nvPr/>
          </p:nvSpPr>
          <p:spPr>
            <a:xfrm>
              <a:off x="6562494" y="3045465"/>
              <a:ext cx="2174490" cy="1304694"/>
            </a:xfrm>
            <a:prstGeom prst="rect">
              <a:avLst/>
            </a:prstGeom>
            <a:solidFill>
              <a:srgbClr val="12608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6"/>
            <p:cNvSpPr txBox="1"/>
            <p:nvPr/>
          </p:nvSpPr>
          <p:spPr>
            <a:xfrm>
              <a:off x="6562494" y="3045465"/>
              <a:ext cx="2174490" cy="1304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pt-BR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Psicologia Social</a:t>
              </a:r>
              <a:endPara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7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7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7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7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Quattrocento Sans"/>
              <a:buNone/>
            </a:pPr>
            <a:r>
              <a:rPr lang="pt-BR" sz="3400" b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Características Comuns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77" name="Google Shape;177;p7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Postura engajada e comprometida com pesquisas críticas e propositivas diante dos ODS.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Unidade entre os PPGs do Projeto: Integração e Interdisciplinaridade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8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8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8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8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8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Quattrocento Sans"/>
              <a:buNone/>
            </a:pPr>
            <a:r>
              <a:rPr lang="pt-BR" sz="3400" b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Esferas de Atuação no PPE</a:t>
            </a:r>
            <a:br>
              <a:rPr lang="pt-BR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3400">
              <a:solidFill>
                <a:srgbClr val="FFFFFF"/>
              </a:solidFill>
            </a:endParaRPr>
          </a:p>
        </p:txBody>
      </p:sp>
      <p:sp>
        <p:nvSpPr>
          <p:cNvPr id="188" name="Google Shape;188;p8"/>
          <p:cNvSpPr txBox="1">
            <a:spLocks noGrp="1"/>
          </p:cNvSpPr>
          <p:nvPr>
            <p:ph type="body"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AutoNum type="arabicPeriod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PPGs que atuam junto às comunidades na documentação dos ambientes, problemas e relações sociais.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AutoNum type="arabicPeriod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PPGs que examinam criticamente o problema da desigualdade em suas bases estruturais, históricas, sociais e econômicas.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AutoNum type="arabicPeriod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PPGs que elaboram propostas de inovação e construção de soluções criativas para os dilemas detectados.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9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9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9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9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9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Quattrocento Sans"/>
              <a:buNone/>
            </a:pPr>
            <a:r>
              <a:rPr lang="pt-BR" sz="3400" b="1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Resultados Esperados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99" name="Google Shape;199;p9"/>
          <p:cNvSpPr txBox="1">
            <a:spLocks noGrp="1"/>
          </p:cNvSpPr>
          <p:nvPr>
            <p:ph type="body" idx="1"/>
          </p:nvPr>
        </p:nvSpPr>
        <p:spPr>
          <a:xfrm>
            <a:off x="1177047" y="2318197"/>
            <a:ext cx="9918583" cy="393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Realização de vivências, oficinas e espaços de leitura com comunidades.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Desenvolvimento e manutenção de plataforma hipermídia para documentar o processo e divulgar resultados.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Organização de evento científico e exposição cultural.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Publicação de artigos em revistas científicas.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Organização de livro com coleção de artigos.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965</Words>
  <Application>Microsoft Office PowerPoint</Application>
  <PresentationFormat>Widescreen</PresentationFormat>
  <Paragraphs>90</Paragraphs>
  <Slides>21</Slides>
  <Notes>21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Quattrocento Sans</vt:lpstr>
      <vt:lpstr>Arial</vt:lpstr>
      <vt:lpstr>Noto Sans Symbols</vt:lpstr>
      <vt:lpstr>Play</vt:lpstr>
      <vt:lpstr>Tema do Office</vt:lpstr>
      <vt:lpstr> Projeto Programas Engajados (PPE)</vt:lpstr>
      <vt:lpstr>Descrição do Projeto</vt:lpstr>
      <vt:lpstr>Introdução</vt:lpstr>
      <vt:lpstr>Contexto e Desafios</vt:lpstr>
      <vt:lpstr>Vetores de Ação</vt:lpstr>
      <vt:lpstr>Programas de Pós-graduação (PPGs) Envolvidos</vt:lpstr>
      <vt:lpstr>Características Comuns</vt:lpstr>
      <vt:lpstr>Esferas de Atuação no PPE </vt:lpstr>
      <vt:lpstr>Resultados Esperados</vt:lpstr>
      <vt:lpstr>Participação e/ou Fortalecimento em redes de Pesquisa</vt:lpstr>
      <vt:lpstr>Parcerias Nacionais e Internacionais </vt:lpstr>
      <vt:lpstr>Consórcio e Ciclos Temáticos</vt:lpstr>
      <vt:lpstr>Potenciais Resultados do Projeto</vt:lpstr>
      <vt:lpstr>Potencial de Inovação e Resultados </vt:lpstr>
      <vt:lpstr>Razões para o Potencial do Projeto </vt:lpstr>
      <vt:lpstr>Intervenções nas Comunidades </vt:lpstr>
      <vt:lpstr>Divulgação Aberta das Propostas </vt:lpstr>
      <vt:lpstr>Bolsas</vt:lpstr>
      <vt:lpstr>Bolsas por Programa</vt:lpstr>
      <vt:lpstr>Conclusões</vt:lpstr>
      <vt:lpstr>Síntese e Conclusão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Programas Engajados (PPE)</dc:title>
  <dc:creator>Lucia Leao</dc:creator>
  <cp:lastModifiedBy>Maria Aparecida Ribeiro Bueno</cp:lastModifiedBy>
  <cp:revision>3</cp:revision>
  <dcterms:created xsi:type="dcterms:W3CDTF">2024-03-11T09:55:08Z</dcterms:created>
  <dcterms:modified xsi:type="dcterms:W3CDTF">2024-03-26T13:34:08Z</dcterms:modified>
</cp:coreProperties>
</file>